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T101"/>
          <p:cNvSpPr txBox="1"/>
          <p:nvPr/>
        </p:nvSpPr>
        <p:spPr>
          <a:xfrm>
            <a:off x="4966692" y="1127379"/>
            <a:ext cx="2891028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e8552d"/>
                </a:solidFill>
                <a:latin typeface="Arial"/>
                <a:ea typeface="Microsoft YaHei"/>
              </a:rPr>
              <a:t>数学素养练习 · B4</a:t>
            </a:r>
          </a:p>
        </p:txBody>
      </p:sp>
      <p:sp>
        <p:nvSpPr>
          <p:cNvPr id="102" name="T102"/>
          <p:cNvSpPr txBox="1"/>
          <p:nvPr/>
        </p:nvSpPr>
        <p:spPr>
          <a:xfrm>
            <a:off x="4724400" y="1629537"/>
            <a:ext cx="3511296" cy="9326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5400" b="1">
                <a:solidFill>
                  <a:srgbClr val="1a1a1a"/>
                </a:solidFill>
                <a:latin typeface="Arial"/>
                <a:ea typeface="Microsoft YaHei"/>
              </a:rPr>
              <a:t>行程问题</a:t>
            </a:r>
          </a:p>
        </p:txBody>
      </p:sp>
      <p:sp>
        <p:nvSpPr>
          <p:cNvPr id="103" name="T103"/>
          <p:cNvSpPr txBox="1"/>
          <p:nvPr/>
        </p:nvSpPr>
        <p:spPr>
          <a:xfrm>
            <a:off x="3213943" y="2486787"/>
            <a:ext cx="7378065" cy="9326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5400" b="1">
                <a:solidFill>
                  <a:srgbClr val="1a1a1a"/>
                </a:solidFill>
                <a:latin typeface="Arial"/>
                <a:ea typeface="Microsoft YaHei"/>
              </a:rPr>
              <a:t>第 9 题 &amp; 第 10 题</a:t>
            </a:r>
          </a:p>
        </p:txBody>
      </p:sp>
      <p:sp>
        <p:nvSpPr>
          <p:cNvPr id="104" name="T104"/>
          <p:cNvSpPr txBox="1"/>
          <p:nvPr/>
        </p:nvSpPr>
        <p:spPr>
          <a:xfrm>
            <a:off x="4140249" y="3643122"/>
            <a:ext cx="5006530" cy="4145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400">
                <a:solidFill>
                  <a:srgbClr val="666666"/>
                </a:solidFill>
                <a:latin typeface="Arial"/>
                <a:ea typeface="Microsoft YaHei"/>
              </a:rPr>
              <a:t>流水行船相遇 · 环形跑道追及</a:t>
            </a:r>
          </a:p>
        </p:txBody>
      </p:sp>
      <p:sp>
        <p:nvSpPr>
          <p:cNvPr id="105" name="R105"/>
          <p:cNvSpPr/>
          <p:nvPr/>
        </p:nvSpPr>
        <p:spPr>
          <a:xfrm>
            <a:off x="3762672" y="4410075"/>
            <a:ext cx="2368004" cy="523875"/>
          </a:xfrm>
          <a:prstGeom prst="roundRect">
            <a:avLst>
              <a:gd name="adj" fmla="val 49999"/>
            </a:avLst>
          </a:prstGeom>
          <a:solidFill>
            <a:srgbClr val="e8552d"/>
          </a:solidFill>
        </p:spPr>
      </p:sp>
      <p:sp>
        <p:nvSpPr>
          <p:cNvPr id="106" name="T106"/>
          <p:cNvSpPr txBox="1"/>
          <p:nvPr/>
        </p:nvSpPr>
        <p:spPr>
          <a:xfrm>
            <a:off x="4010322" y="4508754"/>
            <a:ext cx="2397061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甲船 35 公里/小时</a:t>
            </a:r>
          </a:p>
        </p:txBody>
      </p:sp>
      <p:sp>
        <p:nvSpPr>
          <p:cNvPr id="107" name="R107"/>
          <p:cNvSpPr/>
          <p:nvPr/>
        </p:nvSpPr>
        <p:spPr>
          <a:xfrm>
            <a:off x="6321176" y="4410075"/>
            <a:ext cx="2108150" cy="523875"/>
          </a:xfrm>
          <a:prstGeom prst="roundRect">
            <a:avLst>
              <a:gd name="adj" fmla="val 49999"/>
            </a:avLst>
          </a:prstGeom>
          <a:solidFill>
            <a:srgbClr val="3b7dd8"/>
          </a:solidFill>
        </p:spPr>
      </p:sp>
      <p:sp>
        <p:nvSpPr>
          <p:cNvPr id="108" name="T108"/>
          <p:cNvSpPr txBox="1"/>
          <p:nvPr/>
        </p:nvSpPr>
        <p:spPr>
          <a:xfrm>
            <a:off x="6568826" y="4508754"/>
            <a:ext cx="2064448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400 米环形跑道</a:t>
            </a:r>
          </a:p>
        </p:txBody>
      </p:sp>
      <p:sp>
        <p:nvSpPr>
          <p:cNvPr id="109" name="T109"/>
          <p:cNvSpPr txBox="1"/>
          <p:nvPr/>
        </p:nvSpPr>
        <p:spPr>
          <a:xfrm>
            <a:off x="5159424" y="5455920"/>
            <a:ext cx="2397633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>
                <a:solidFill>
                  <a:srgbClr val="9aa1ab"/>
                </a:solidFill>
                <a:latin typeface="Arial"/>
                <a:ea typeface="Microsoft YaHei"/>
              </a:rPr>
              <a:t>正确答案 · 一次讲明白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40" name="R340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341" name="T341"/>
          <p:cNvSpPr txBox="1"/>
          <p:nvPr/>
        </p:nvSpPr>
        <p:spPr>
          <a:xfrm>
            <a:off x="609600" y="350520"/>
            <a:ext cx="2145220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3b7dd8"/>
                </a:solidFill>
                <a:latin typeface="Arial"/>
                <a:ea typeface="Microsoft YaHei"/>
              </a:rPr>
              <a:t>第 10 题 · 第一步</a:t>
            </a:r>
          </a:p>
        </p:txBody>
      </p:sp>
      <p:sp>
        <p:nvSpPr>
          <p:cNvPr id="342" name="T342"/>
          <p:cNvSpPr txBox="1"/>
          <p:nvPr/>
        </p:nvSpPr>
        <p:spPr>
          <a:xfrm>
            <a:off x="609600" y="637032"/>
            <a:ext cx="6956298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18 → 23 分：多跑一圈 400 米</a:t>
            </a:r>
          </a:p>
        </p:txBody>
      </p:sp>
      <p:sp>
        <p:nvSpPr>
          <p:cNvPr id="343" name="R343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344" name="R344"/>
          <p:cNvSpPr/>
          <p:nvPr/>
        </p:nvSpPr>
        <p:spPr>
          <a:xfrm>
            <a:off x="609600" y="1554360"/>
            <a:ext cx="10972800" cy="2095500"/>
          </a:xfrm>
          <a:prstGeom prst="roundRect">
            <a:avLst>
              <a:gd name="adj" fmla="val 6363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345" name="R345"/>
          <p:cNvSpPr/>
          <p:nvPr/>
        </p:nvSpPr>
        <p:spPr>
          <a:xfrm>
            <a:off x="3736925" y="1773435"/>
            <a:ext cx="876300" cy="876300"/>
          </a:xfrm>
          <a:prstGeom prst="roundRect">
            <a:avLst>
              <a:gd name="adj" fmla="val 50000"/>
            </a:avLst>
          </a:prstGeom>
          <a:solidFill>
            <a:srgbClr val="e8552d"/>
          </a:solidFill>
        </p:spPr>
      </p:sp>
      <p:sp>
        <p:nvSpPr>
          <p:cNvPr id="346" name="T346"/>
          <p:cNvSpPr txBox="1"/>
          <p:nvPr/>
        </p:nvSpPr>
        <p:spPr>
          <a:xfrm>
            <a:off x="3984575" y="1941075"/>
            <a:ext cx="487680" cy="5181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000" b="1">
                <a:solidFill>
                  <a:srgbClr val="ffffff"/>
                </a:solidFill>
                <a:latin typeface="Arial"/>
                <a:ea typeface="Microsoft YaHei"/>
              </a:rPr>
              <a:t>甲</a:t>
            </a:r>
          </a:p>
        </p:txBody>
      </p:sp>
      <p:sp>
        <p:nvSpPr>
          <p:cNvPr id="347" name="T347"/>
          <p:cNvSpPr txBox="1"/>
          <p:nvPr/>
        </p:nvSpPr>
        <p:spPr>
          <a:xfrm>
            <a:off x="3432125" y="2722506"/>
            <a:ext cx="1901952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甲（加速后）</a:t>
            </a:r>
          </a:p>
        </p:txBody>
      </p:sp>
      <p:sp>
        <p:nvSpPr>
          <p:cNvPr id="348" name="T348"/>
          <p:cNvSpPr txBox="1"/>
          <p:nvPr/>
        </p:nvSpPr>
        <p:spPr>
          <a:xfrm>
            <a:off x="3374975" y="3119889"/>
            <a:ext cx="2048256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555555"/>
                </a:solidFill>
                <a:latin typeface="Arial"/>
                <a:ea typeface="Microsoft YaHei"/>
              </a:rPr>
              <a:t>更快，一路往前</a:t>
            </a:r>
          </a:p>
        </p:txBody>
      </p:sp>
      <p:sp>
        <p:nvSpPr>
          <p:cNvPr id="349" name="T349"/>
          <p:cNvSpPr txBox="1"/>
          <p:nvPr/>
        </p:nvSpPr>
        <p:spPr>
          <a:xfrm>
            <a:off x="5798641" y="2146434"/>
            <a:ext cx="1639062" cy="56997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300" b="1">
                <a:solidFill>
                  <a:srgbClr val="2e7d32"/>
                </a:solidFill>
                <a:latin typeface="Arial"/>
                <a:ea typeface="Microsoft YaHei"/>
              </a:rPr>
              <a:t>400 米</a:t>
            </a:r>
          </a:p>
        </p:txBody>
      </p:sp>
      <p:sp>
        <p:nvSpPr>
          <p:cNvPr id="350" name="T350"/>
          <p:cNvSpPr txBox="1"/>
          <p:nvPr/>
        </p:nvSpPr>
        <p:spPr>
          <a:xfrm>
            <a:off x="5356175" y="2764797"/>
            <a:ext cx="2771775" cy="2849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650">
                <a:solidFill>
                  <a:srgbClr val="888888"/>
                </a:solidFill>
                <a:latin typeface="Arial"/>
                <a:ea typeface="Microsoft YaHei"/>
              </a:rPr>
              <a:t>第二次追上 = 多跑一圈</a:t>
            </a:r>
          </a:p>
        </p:txBody>
      </p:sp>
      <p:sp>
        <p:nvSpPr>
          <p:cNvPr id="351" name="R351"/>
          <p:cNvSpPr/>
          <p:nvPr/>
        </p:nvSpPr>
        <p:spPr>
          <a:xfrm>
            <a:off x="7921674" y="1773435"/>
            <a:ext cx="876300" cy="87630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352" name="T352"/>
          <p:cNvSpPr txBox="1"/>
          <p:nvPr/>
        </p:nvSpPr>
        <p:spPr>
          <a:xfrm>
            <a:off x="8169324" y="1941075"/>
            <a:ext cx="487680" cy="5181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000" b="1">
                <a:solidFill>
                  <a:srgbClr val="ffffff"/>
                </a:solidFill>
                <a:latin typeface="Arial"/>
                <a:ea typeface="Microsoft YaHei"/>
              </a:rPr>
              <a:t>乙</a:t>
            </a:r>
          </a:p>
        </p:txBody>
      </p:sp>
      <p:sp>
        <p:nvSpPr>
          <p:cNvPr id="353" name="T353"/>
          <p:cNvSpPr txBox="1"/>
          <p:nvPr/>
        </p:nvSpPr>
        <p:spPr>
          <a:xfrm>
            <a:off x="8235999" y="2722506"/>
            <a:ext cx="316992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乙</a:t>
            </a:r>
          </a:p>
        </p:txBody>
      </p:sp>
      <p:sp>
        <p:nvSpPr>
          <p:cNvPr id="354" name="T354"/>
          <p:cNvSpPr txBox="1"/>
          <p:nvPr/>
        </p:nvSpPr>
        <p:spPr>
          <a:xfrm>
            <a:off x="7902624" y="3119889"/>
            <a:ext cx="1170432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555555"/>
                </a:solidFill>
                <a:latin typeface="Arial"/>
                <a:ea typeface="Microsoft YaHei"/>
              </a:rPr>
              <a:t>保持原速</a:t>
            </a:r>
          </a:p>
        </p:txBody>
      </p:sp>
      <p:sp>
        <p:nvSpPr>
          <p:cNvPr id="355" name="R355"/>
          <p:cNvSpPr/>
          <p:nvPr/>
        </p:nvSpPr>
        <p:spPr>
          <a:xfrm>
            <a:off x="609600" y="3897510"/>
            <a:ext cx="10972800" cy="704850"/>
          </a:xfrm>
          <a:prstGeom prst="roundRect">
            <a:avLst>
              <a:gd name="adj" fmla="val 10810"/>
            </a:avLst>
          </a:prstGeom>
          <a:solidFill>
            <a:srgbClr val="f2f7fd"/>
          </a:solidFill>
        </p:spPr>
      </p:sp>
      <p:sp>
        <p:nvSpPr>
          <p:cNvPr id="356" name="L356"/>
          <p:cNvSpPr/>
          <p:nvPr/>
        </p:nvSpPr>
        <p:spPr>
          <a:xfrm>
            <a:off x="609600" y="3897510"/>
            <a:ext cx="9525" cy="704850"/>
          </a:xfrm>
          <a:prstGeom prst="line">
            <a:avLst/>
          </a:prstGeom>
          <a:noFill/>
          <a:ln w="50800">
            <a:solidFill>
              <a:srgbClr val="3b7dd8"/>
            </a:solidFill>
          </a:ln>
        </p:spPr>
      </p:sp>
      <p:sp>
        <p:nvSpPr>
          <p:cNvPr id="357" name="R357"/>
          <p:cNvSpPr/>
          <p:nvPr/>
        </p:nvSpPr>
        <p:spPr>
          <a:xfrm>
            <a:off x="876300" y="4049910"/>
            <a:ext cx="400050" cy="40005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358" name="T358"/>
          <p:cNvSpPr txBox="1"/>
          <p:nvPr/>
        </p:nvSpPr>
        <p:spPr>
          <a:xfrm>
            <a:off x="1009203" y="4086677"/>
            <a:ext cx="17164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1</a:t>
            </a:r>
          </a:p>
        </p:txBody>
      </p:sp>
      <p:sp>
        <p:nvSpPr>
          <p:cNvPr id="359" name="T359"/>
          <p:cNvSpPr txBox="1"/>
          <p:nvPr/>
        </p:nvSpPr>
        <p:spPr>
          <a:xfrm>
            <a:off x="1447800" y="4063436"/>
            <a:ext cx="4167568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第 18 到 23 分，共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5 分钟</a:t>
            </a:r>
          </a:p>
        </p:txBody>
      </p:sp>
      <p:sp>
        <p:nvSpPr>
          <p:cNvPr id="360" name="R360"/>
          <p:cNvSpPr/>
          <p:nvPr/>
        </p:nvSpPr>
        <p:spPr>
          <a:xfrm>
            <a:off x="609600" y="4735710"/>
            <a:ext cx="10972800" cy="704850"/>
          </a:xfrm>
          <a:prstGeom prst="roundRect">
            <a:avLst>
              <a:gd name="adj" fmla="val 10810"/>
            </a:avLst>
          </a:prstGeom>
          <a:solidFill>
            <a:srgbClr val="f2f7fd"/>
          </a:solidFill>
        </p:spPr>
      </p:sp>
      <p:sp>
        <p:nvSpPr>
          <p:cNvPr id="361" name="L361"/>
          <p:cNvSpPr/>
          <p:nvPr/>
        </p:nvSpPr>
        <p:spPr>
          <a:xfrm>
            <a:off x="609600" y="4735710"/>
            <a:ext cx="9525" cy="704850"/>
          </a:xfrm>
          <a:prstGeom prst="line">
            <a:avLst/>
          </a:prstGeom>
          <a:noFill/>
          <a:ln w="50800">
            <a:solidFill>
              <a:srgbClr val="3b7dd8"/>
            </a:solidFill>
          </a:ln>
        </p:spPr>
      </p:sp>
      <p:sp>
        <p:nvSpPr>
          <p:cNvPr id="362" name="R362"/>
          <p:cNvSpPr/>
          <p:nvPr/>
        </p:nvSpPr>
        <p:spPr>
          <a:xfrm>
            <a:off x="876300" y="4888110"/>
            <a:ext cx="400050" cy="40005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363" name="T363"/>
          <p:cNvSpPr txBox="1"/>
          <p:nvPr/>
        </p:nvSpPr>
        <p:spPr>
          <a:xfrm>
            <a:off x="1009203" y="4924877"/>
            <a:ext cx="17164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2</a:t>
            </a:r>
          </a:p>
        </p:txBody>
      </p:sp>
      <p:sp>
        <p:nvSpPr>
          <p:cNvPr id="364" name="T364"/>
          <p:cNvSpPr txBox="1"/>
          <p:nvPr/>
        </p:nvSpPr>
        <p:spPr>
          <a:xfrm>
            <a:off x="1447800" y="4901636"/>
            <a:ext cx="6521958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「再次追上」= 甲比乙多跑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1 圈 = 400 米</a:t>
            </a:r>
          </a:p>
        </p:txBody>
      </p:sp>
      <p:sp>
        <p:nvSpPr>
          <p:cNvPr id="365" name="R365"/>
          <p:cNvSpPr/>
          <p:nvPr/>
        </p:nvSpPr>
        <p:spPr>
          <a:xfrm>
            <a:off x="609600" y="5573910"/>
            <a:ext cx="10972800" cy="704850"/>
          </a:xfrm>
          <a:prstGeom prst="roundRect">
            <a:avLst>
              <a:gd name="adj" fmla="val 10810"/>
            </a:avLst>
          </a:prstGeom>
          <a:solidFill>
            <a:srgbClr val="f2f7fd"/>
          </a:solidFill>
        </p:spPr>
      </p:sp>
      <p:sp>
        <p:nvSpPr>
          <p:cNvPr id="366" name="L366"/>
          <p:cNvSpPr/>
          <p:nvPr/>
        </p:nvSpPr>
        <p:spPr>
          <a:xfrm>
            <a:off x="609600" y="5573910"/>
            <a:ext cx="9525" cy="704850"/>
          </a:xfrm>
          <a:prstGeom prst="line">
            <a:avLst/>
          </a:prstGeom>
          <a:noFill/>
          <a:ln w="50800">
            <a:solidFill>
              <a:srgbClr val="3b7dd8"/>
            </a:solidFill>
          </a:ln>
        </p:spPr>
      </p:sp>
      <p:sp>
        <p:nvSpPr>
          <p:cNvPr id="367" name="R367"/>
          <p:cNvSpPr/>
          <p:nvPr/>
        </p:nvSpPr>
        <p:spPr>
          <a:xfrm>
            <a:off x="876300" y="5726310"/>
            <a:ext cx="400050" cy="40005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368" name="T368"/>
          <p:cNvSpPr txBox="1"/>
          <p:nvPr/>
        </p:nvSpPr>
        <p:spPr>
          <a:xfrm>
            <a:off x="1009203" y="5763077"/>
            <a:ext cx="17164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3</a:t>
            </a:r>
          </a:p>
        </p:txBody>
      </p:sp>
      <p:sp>
        <p:nvSpPr>
          <p:cNvPr id="369" name="T369"/>
          <p:cNvSpPr txBox="1"/>
          <p:nvPr/>
        </p:nvSpPr>
        <p:spPr>
          <a:xfrm>
            <a:off x="1447800" y="5739836"/>
            <a:ext cx="7536370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甲加速后速度 − 乙速度 =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400 ÷ 5 = 80 米/分钟</a:t>
            </a:r>
          </a:p>
        </p:txBody>
      </p:sp>
      <p:sp>
        <p:nvSpPr>
          <p:cNvPr id="370" name="T370"/>
          <p:cNvSpPr txBox="1"/>
          <p:nvPr/>
        </p:nvSpPr>
        <p:spPr>
          <a:xfrm>
            <a:off x="609600" y="6472428"/>
            <a:ext cx="1756981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第10题</a:t>
            </a:r>
          </a:p>
        </p:txBody>
      </p:sp>
      <p:sp>
        <p:nvSpPr>
          <p:cNvPr id="371" name="T371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72" name="R372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373" name="T373"/>
          <p:cNvSpPr txBox="1"/>
          <p:nvPr/>
        </p:nvSpPr>
        <p:spPr>
          <a:xfrm>
            <a:off x="609600" y="350520"/>
            <a:ext cx="2145220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3b7dd8"/>
                </a:solidFill>
                <a:latin typeface="Arial"/>
                <a:ea typeface="Microsoft YaHei"/>
              </a:rPr>
              <a:t>第 10 题 · 第二步</a:t>
            </a:r>
          </a:p>
        </p:txBody>
      </p:sp>
      <p:sp>
        <p:nvSpPr>
          <p:cNvPr id="374" name="T374"/>
          <p:cNvSpPr txBox="1"/>
          <p:nvPr/>
        </p:nvSpPr>
        <p:spPr>
          <a:xfrm>
            <a:off x="609600" y="637032"/>
            <a:ext cx="7468362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15 → 18 分：追回落后的 240 米</a:t>
            </a:r>
          </a:p>
        </p:txBody>
      </p:sp>
      <p:sp>
        <p:nvSpPr>
          <p:cNvPr id="375" name="R375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376" name="T376"/>
          <p:cNvSpPr txBox="1"/>
          <p:nvPr/>
        </p:nvSpPr>
        <p:spPr>
          <a:xfrm>
            <a:off x="637282" y="1903356"/>
            <a:ext cx="1099566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e8552d"/>
                </a:solidFill>
                <a:latin typeface="Arial"/>
                <a:ea typeface="Microsoft YaHei"/>
              </a:rPr>
              <a:t>甲 15分</a:t>
            </a:r>
          </a:p>
        </p:txBody>
      </p:sp>
      <p:sp>
        <p:nvSpPr>
          <p:cNvPr id="377" name="R377"/>
          <p:cNvSpPr/>
          <p:nvPr/>
        </p:nvSpPr>
        <p:spPr>
          <a:xfrm>
            <a:off x="1695450" y="1854398"/>
            <a:ext cx="9886950" cy="438150"/>
          </a:xfrm>
          <a:prstGeom prst="roundRect">
            <a:avLst>
              <a:gd name="adj" fmla="val 21739"/>
            </a:avLst>
          </a:prstGeom>
          <a:solidFill>
            <a:srgbClr val="e3edf7"/>
          </a:solidFill>
        </p:spPr>
      </p:sp>
      <p:sp>
        <p:nvSpPr>
          <p:cNvPr id="378" name="R378"/>
          <p:cNvSpPr/>
          <p:nvPr/>
        </p:nvSpPr>
        <p:spPr>
          <a:xfrm>
            <a:off x="1695450" y="1854398"/>
            <a:ext cx="8700492" cy="438150"/>
          </a:xfrm>
          <a:prstGeom prst="roundRect">
            <a:avLst>
              <a:gd name="adj" fmla="val 21739"/>
            </a:avLst>
          </a:prstGeom>
          <a:solidFill>
            <a:srgbClr val="3b7dd8"/>
          </a:solidFill>
        </p:spPr>
      </p:sp>
      <p:sp>
        <p:nvSpPr>
          <p:cNvPr id="379" name="T379"/>
          <p:cNvSpPr txBox="1"/>
          <p:nvPr/>
        </p:nvSpPr>
        <p:spPr>
          <a:xfrm>
            <a:off x="637282" y="2493906"/>
            <a:ext cx="1099566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e8552d"/>
                </a:solidFill>
                <a:latin typeface="Arial"/>
                <a:ea typeface="Microsoft YaHei"/>
              </a:rPr>
              <a:t>甲 18分</a:t>
            </a:r>
          </a:p>
        </p:txBody>
      </p:sp>
      <p:sp>
        <p:nvSpPr>
          <p:cNvPr id="380" name="R380"/>
          <p:cNvSpPr/>
          <p:nvPr/>
        </p:nvSpPr>
        <p:spPr>
          <a:xfrm>
            <a:off x="1695450" y="2444948"/>
            <a:ext cx="9886950" cy="438150"/>
          </a:xfrm>
          <a:prstGeom prst="roundRect">
            <a:avLst>
              <a:gd name="adj" fmla="val 21739"/>
            </a:avLst>
          </a:prstGeom>
          <a:solidFill>
            <a:srgbClr val="e3edf7"/>
          </a:solidFill>
        </p:spPr>
      </p:sp>
      <p:sp>
        <p:nvSpPr>
          <p:cNvPr id="381" name="R381"/>
          <p:cNvSpPr/>
          <p:nvPr/>
        </p:nvSpPr>
        <p:spPr>
          <a:xfrm>
            <a:off x="1695450" y="2444948"/>
            <a:ext cx="9886950" cy="438150"/>
          </a:xfrm>
          <a:prstGeom prst="roundRect">
            <a:avLst>
              <a:gd name="adj" fmla="val 21739"/>
            </a:avLst>
          </a:prstGeom>
          <a:solidFill>
            <a:srgbClr val="3b7dd8"/>
          </a:solidFill>
        </p:spPr>
      </p:sp>
      <p:sp>
        <p:nvSpPr>
          <p:cNvPr id="382" name="R382"/>
          <p:cNvSpPr/>
          <p:nvPr/>
        </p:nvSpPr>
        <p:spPr>
          <a:xfrm>
            <a:off x="8616255" y="2444948"/>
            <a:ext cx="2965995" cy="438150"/>
          </a:xfrm>
          <a:prstGeom prst="roundRect">
            <a:avLst>
              <a:gd name="adj" fmla="val 21739"/>
            </a:avLst>
          </a:prstGeom>
          <a:solidFill>
            <a:srgbClr val="e8552d"/>
          </a:solidFill>
        </p:spPr>
      </p:sp>
      <p:sp>
        <p:nvSpPr>
          <p:cNvPr id="383" name="T383"/>
          <p:cNvSpPr txBox="1"/>
          <p:nvPr/>
        </p:nvSpPr>
        <p:spPr>
          <a:xfrm>
            <a:off x="8616255" y="2500764"/>
            <a:ext cx="877824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追上乙</a:t>
            </a:r>
          </a:p>
        </p:txBody>
      </p:sp>
      <p:sp>
        <p:nvSpPr>
          <p:cNvPr id="384" name="T384"/>
          <p:cNvSpPr txBox="1"/>
          <p:nvPr/>
        </p:nvSpPr>
        <p:spPr>
          <a:xfrm>
            <a:off x="1653033" y="3032069"/>
            <a:ext cx="11373802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555555"/>
                </a:solidFill>
                <a:latin typeface="Arial"/>
                <a:ea typeface="Microsoft YaHei"/>
              </a:rPr>
              <a:t>甲在 15→18 这 3 分钟里，把落后的一段距离一点一点追平，正好在 18 分追上乙</a:t>
            </a:r>
          </a:p>
        </p:txBody>
      </p:sp>
      <p:sp>
        <p:nvSpPr>
          <p:cNvPr id="385" name="R385"/>
          <p:cNvSpPr/>
          <p:nvPr/>
        </p:nvSpPr>
        <p:spPr>
          <a:xfrm>
            <a:off x="609600" y="3597473"/>
            <a:ext cx="10972800" cy="704850"/>
          </a:xfrm>
          <a:prstGeom prst="roundRect">
            <a:avLst>
              <a:gd name="adj" fmla="val 10810"/>
            </a:avLst>
          </a:prstGeom>
          <a:solidFill>
            <a:srgbClr val="f2f7fd"/>
          </a:solidFill>
        </p:spPr>
      </p:sp>
      <p:sp>
        <p:nvSpPr>
          <p:cNvPr id="386" name="L386"/>
          <p:cNvSpPr/>
          <p:nvPr/>
        </p:nvSpPr>
        <p:spPr>
          <a:xfrm>
            <a:off x="609600" y="3597473"/>
            <a:ext cx="9525" cy="704850"/>
          </a:xfrm>
          <a:prstGeom prst="line">
            <a:avLst/>
          </a:prstGeom>
          <a:noFill/>
          <a:ln w="50800">
            <a:solidFill>
              <a:srgbClr val="3b7dd8"/>
            </a:solidFill>
          </a:ln>
        </p:spPr>
      </p:sp>
      <p:sp>
        <p:nvSpPr>
          <p:cNvPr id="387" name="R387"/>
          <p:cNvSpPr/>
          <p:nvPr/>
        </p:nvSpPr>
        <p:spPr>
          <a:xfrm>
            <a:off x="876300" y="3749873"/>
            <a:ext cx="400050" cy="40005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388" name="T388"/>
          <p:cNvSpPr txBox="1"/>
          <p:nvPr/>
        </p:nvSpPr>
        <p:spPr>
          <a:xfrm>
            <a:off x="1009203" y="3786639"/>
            <a:ext cx="17164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1</a:t>
            </a:r>
          </a:p>
        </p:txBody>
      </p:sp>
      <p:sp>
        <p:nvSpPr>
          <p:cNvPr id="389" name="T389"/>
          <p:cNvSpPr txBox="1"/>
          <p:nvPr/>
        </p:nvSpPr>
        <p:spPr>
          <a:xfrm>
            <a:off x="1447800" y="3763398"/>
            <a:ext cx="8434768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第 15 到 18 分，共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3 分钟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，甲把落后的距离全部追回</a:t>
            </a:r>
          </a:p>
        </p:txBody>
      </p:sp>
      <p:sp>
        <p:nvSpPr>
          <p:cNvPr id="390" name="R390"/>
          <p:cNvSpPr/>
          <p:nvPr/>
        </p:nvSpPr>
        <p:spPr>
          <a:xfrm>
            <a:off x="609600" y="4435673"/>
            <a:ext cx="10972800" cy="704850"/>
          </a:xfrm>
          <a:prstGeom prst="roundRect">
            <a:avLst>
              <a:gd name="adj" fmla="val 10810"/>
            </a:avLst>
          </a:prstGeom>
          <a:solidFill>
            <a:srgbClr val="f2f7fd"/>
          </a:solidFill>
        </p:spPr>
      </p:sp>
      <p:sp>
        <p:nvSpPr>
          <p:cNvPr id="391" name="L391"/>
          <p:cNvSpPr/>
          <p:nvPr/>
        </p:nvSpPr>
        <p:spPr>
          <a:xfrm>
            <a:off x="609600" y="4435673"/>
            <a:ext cx="9525" cy="704850"/>
          </a:xfrm>
          <a:prstGeom prst="line">
            <a:avLst/>
          </a:prstGeom>
          <a:noFill/>
          <a:ln w="50800">
            <a:solidFill>
              <a:srgbClr val="3b7dd8"/>
            </a:solidFill>
          </a:ln>
        </p:spPr>
      </p:sp>
      <p:sp>
        <p:nvSpPr>
          <p:cNvPr id="392" name="R392"/>
          <p:cNvSpPr/>
          <p:nvPr/>
        </p:nvSpPr>
        <p:spPr>
          <a:xfrm>
            <a:off x="876300" y="4588073"/>
            <a:ext cx="400050" cy="40005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393" name="T393"/>
          <p:cNvSpPr txBox="1"/>
          <p:nvPr/>
        </p:nvSpPr>
        <p:spPr>
          <a:xfrm>
            <a:off x="1009203" y="4624839"/>
            <a:ext cx="17164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2</a:t>
            </a:r>
          </a:p>
        </p:txBody>
      </p:sp>
      <p:sp>
        <p:nvSpPr>
          <p:cNvPr id="394" name="T394"/>
          <p:cNvSpPr txBox="1"/>
          <p:nvPr/>
        </p:nvSpPr>
        <p:spPr>
          <a:xfrm>
            <a:off x="1447800" y="4601598"/>
            <a:ext cx="9874377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加速后每分钟比乙快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80 米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，3 分钟一共追回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80 × 3 = 240 米</a:t>
            </a:r>
          </a:p>
        </p:txBody>
      </p:sp>
      <p:sp>
        <p:nvSpPr>
          <p:cNvPr id="395" name="R395"/>
          <p:cNvSpPr/>
          <p:nvPr/>
        </p:nvSpPr>
        <p:spPr>
          <a:xfrm>
            <a:off x="609600" y="5273873"/>
            <a:ext cx="10972800" cy="704850"/>
          </a:xfrm>
          <a:prstGeom prst="roundRect">
            <a:avLst>
              <a:gd name="adj" fmla="val 10810"/>
            </a:avLst>
          </a:prstGeom>
          <a:solidFill>
            <a:srgbClr val="f2f7fd"/>
          </a:solidFill>
        </p:spPr>
      </p:sp>
      <p:sp>
        <p:nvSpPr>
          <p:cNvPr id="396" name="L396"/>
          <p:cNvSpPr/>
          <p:nvPr/>
        </p:nvSpPr>
        <p:spPr>
          <a:xfrm>
            <a:off x="609600" y="5273873"/>
            <a:ext cx="9525" cy="704850"/>
          </a:xfrm>
          <a:prstGeom prst="line">
            <a:avLst/>
          </a:prstGeom>
          <a:noFill/>
          <a:ln w="50800">
            <a:solidFill>
              <a:srgbClr val="3b7dd8"/>
            </a:solidFill>
          </a:ln>
        </p:spPr>
      </p:sp>
      <p:sp>
        <p:nvSpPr>
          <p:cNvPr id="397" name="R397"/>
          <p:cNvSpPr/>
          <p:nvPr/>
        </p:nvSpPr>
        <p:spPr>
          <a:xfrm>
            <a:off x="876300" y="5426273"/>
            <a:ext cx="400050" cy="40005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398" name="T398"/>
          <p:cNvSpPr txBox="1"/>
          <p:nvPr/>
        </p:nvSpPr>
        <p:spPr>
          <a:xfrm>
            <a:off x="1009203" y="5463039"/>
            <a:ext cx="17164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3</a:t>
            </a:r>
          </a:p>
        </p:txBody>
      </p:sp>
      <p:sp>
        <p:nvSpPr>
          <p:cNvPr id="399" name="T399"/>
          <p:cNvSpPr txBox="1"/>
          <p:nvPr/>
        </p:nvSpPr>
        <p:spPr>
          <a:xfrm>
            <a:off x="1447800" y="5439798"/>
            <a:ext cx="5672328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所以第 15 分钟时，甲落后乙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240 米</a:t>
            </a:r>
          </a:p>
        </p:txBody>
      </p:sp>
      <p:sp>
        <p:nvSpPr>
          <p:cNvPr id="400" name="T400"/>
          <p:cNvSpPr txBox="1"/>
          <p:nvPr/>
        </p:nvSpPr>
        <p:spPr>
          <a:xfrm>
            <a:off x="609600" y="6472428"/>
            <a:ext cx="1756981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第10题</a:t>
            </a:r>
          </a:p>
        </p:txBody>
      </p:sp>
      <p:sp>
        <p:nvSpPr>
          <p:cNvPr id="401" name="T401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2" name="R402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403" name="T403"/>
          <p:cNvSpPr txBox="1"/>
          <p:nvPr/>
        </p:nvSpPr>
        <p:spPr>
          <a:xfrm>
            <a:off x="609600" y="350520"/>
            <a:ext cx="2145220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3b7dd8"/>
                </a:solidFill>
                <a:latin typeface="Arial"/>
                <a:ea typeface="Microsoft YaHei"/>
              </a:rPr>
              <a:t>第 10 题 · 第三步</a:t>
            </a:r>
          </a:p>
        </p:txBody>
      </p:sp>
      <p:sp>
        <p:nvSpPr>
          <p:cNvPr id="404" name="T404"/>
          <p:cNvSpPr txBox="1"/>
          <p:nvPr/>
        </p:nvSpPr>
        <p:spPr>
          <a:xfrm>
            <a:off x="609600" y="637032"/>
            <a:ext cx="6988302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0 → 15 分：乙每分钟快多少？</a:t>
            </a:r>
          </a:p>
        </p:txBody>
      </p:sp>
      <p:sp>
        <p:nvSpPr>
          <p:cNvPr id="405" name="R405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406" name="T406"/>
          <p:cNvSpPr txBox="1"/>
          <p:nvPr/>
        </p:nvSpPr>
        <p:spPr>
          <a:xfrm>
            <a:off x="942975" y="1903356"/>
            <a:ext cx="316992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3b7dd8"/>
                </a:solidFill>
                <a:latin typeface="Arial"/>
                <a:ea typeface="Microsoft YaHei"/>
              </a:rPr>
              <a:t>乙</a:t>
            </a:r>
          </a:p>
        </p:txBody>
      </p:sp>
      <p:sp>
        <p:nvSpPr>
          <p:cNvPr id="407" name="R407"/>
          <p:cNvSpPr/>
          <p:nvPr/>
        </p:nvSpPr>
        <p:spPr>
          <a:xfrm>
            <a:off x="1695450" y="1854398"/>
            <a:ext cx="9886950" cy="438150"/>
          </a:xfrm>
          <a:prstGeom prst="roundRect">
            <a:avLst>
              <a:gd name="adj" fmla="val 21739"/>
            </a:avLst>
          </a:prstGeom>
          <a:solidFill>
            <a:srgbClr val="e3edf7"/>
          </a:solidFill>
        </p:spPr>
      </p:sp>
      <p:sp>
        <p:nvSpPr>
          <p:cNvPr id="408" name="R408"/>
          <p:cNvSpPr/>
          <p:nvPr/>
        </p:nvSpPr>
        <p:spPr>
          <a:xfrm>
            <a:off x="1695450" y="1854398"/>
            <a:ext cx="9886950" cy="438150"/>
          </a:xfrm>
          <a:prstGeom prst="roundRect">
            <a:avLst>
              <a:gd name="adj" fmla="val 21739"/>
            </a:avLst>
          </a:prstGeom>
          <a:solidFill>
            <a:srgbClr val="3b7dd8"/>
          </a:solidFill>
        </p:spPr>
      </p:sp>
      <p:sp>
        <p:nvSpPr>
          <p:cNvPr id="409" name="T409"/>
          <p:cNvSpPr txBox="1"/>
          <p:nvPr/>
        </p:nvSpPr>
        <p:spPr>
          <a:xfrm>
            <a:off x="1695450" y="1910214"/>
            <a:ext cx="2340864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跑得快，冲在前面</a:t>
            </a:r>
          </a:p>
        </p:txBody>
      </p:sp>
      <p:sp>
        <p:nvSpPr>
          <p:cNvPr id="410" name="T410"/>
          <p:cNvSpPr txBox="1"/>
          <p:nvPr/>
        </p:nvSpPr>
        <p:spPr>
          <a:xfrm>
            <a:off x="942975" y="2493906"/>
            <a:ext cx="316992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e8552d"/>
                </a:solidFill>
                <a:latin typeface="Arial"/>
                <a:ea typeface="Microsoft YaHei"/>
              </a:rPr>
              <a:t>甲</a:t>
            </a:r>
          </a:p>
        </p:txBody>
      </p:sp>
      <p:sp>
        <p:nvSpPr>
          <p:cNvPr id="411" name="R411"/>
          <p:cNvSpPr/>
          <p:nvPr/>
        </p:nvSpPr>
        <p:spPr>
          <a:xfrm>
            <a:off x="1695450" y="2444948"/>
            <a:ext cx="9886950" cy="438150"/>
          </a:xfrm>
          <a:prstGeom prst="roundRect">
            <a:avLst>
              <a:gd name="adj" fmla="val 21739"/>
            </a:avLst>
          </a:prstGeom>
          <a:solidFill>
            <a:srgbClr val="e3edf7"/>
          </a:solidFill>
        </p:spPr>
      </p:sp>
      <p:sp>
        <p:nvSpPr>
          <p:cNvPr id="412" name="R412"/>
          <p:cNvSpPr/>
          <p:nvPr/>
        </p:nvSpPr>
        <p:spPr>
          <a:xfrm>
            <a:off x="1695450" y="2444948"/>
            <a:ext cx="7909470" cy="438150"/>
          </a:xfrm>
          <a:prstGeom prst="roundRect">
            <a:avLst>
              <a:gd name="adj" fmla="val 21739"/>
            </a:avLst>
          </a:prstGeom>
          <a:solidFill>
            <a:srgbClr val="e8552d"/>
          </a:solidFill>
        </p:spPr>
      </p:sp>
      <p:sp>
        <p:nvSpPr>
          <p:cNvPr id="413" name="R413"/>
          <p:cNvSpPr/>
          <p:nvPr/>
        </p:nvSpPr>
        <p:spPr>
          <a:xfrm>
            <a:off x="9901535" y="2459235"/>
            <a:ext cx="1592014" cy="409575"/>
          </a:xfrm>
          <a:prstGeom prst="roundRect">
            <a:avLst>
              <a:gd name="adj" fmla="val 49999"/>
            </a:avLst>
          </a:prstGeom>
          <a:solidFill>
            <a:srgbClr val="ffffff"/>
          </a:solidFill>
        </p:spPr>
      </p:sp>
      <p:sp>
        <p:nvSpPr>
          <p:cNvPr id="414" name="T414"/>
          <p:cNvSpPr txBox="1"/>
          <p:nvPr/>
        </p:nvSpPr>
        <p:spPr>
          <a:xfrm>
            <a:off x="10034885" y="2493906"/>
            <a:ext cx="1696402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b0142b"/>
                </a:solidFill>
                <a:latin typeface="Arial"/>
                <a:ea typeface="Microsoft YaHei"/>
              </a:rPr>
              <a:t>落后 240 米</a:t>
            </a:r>
          </a:p>
        </p:txBody>
      </p:sp>
      <p:sp>
        <p:nvSpPr>
          <p:cNvPr id="415" name="T415"/>
          <p:cNvSpPr txBox="1"/>
          <p:nvPr/>
        </p:nvSpPr>
        <p:spPr>
          <a:xfrm>
            <a:off x="3976538" y="3032069"/>
            <a:ext cx="5425630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555555"/>
                </a:solidFill>
                <a:latin typeface="Arial"/>
                <a:ea typeface="Microsoft YaHei"/>
              </a:rPr>
              <a:t>前 15 分钟甲没加速，共落后乙 240 米</a:t>
            </a:r>
          </a:p>
        </p:txBody>
      </p:sp>
      <p:sp>
        <p:nvSpPr>
          <p:cNvPr id="416" name="R416"/>
          <p:cNvSpPr/>
          <p:nvPr/>
        </p:nvSpPr>
        <p:spPr>
          <a:xfrm>
            <a:off x="609600" y="3597473"/>
            <a:ext cx="10972800" cy="704850"/>
          </a:xfrm>
          <a:prstGeom prst="roundRect">
            <a:avLst>
              <a:gd name="adj" fmla="val 10810"/>
            </a:avLst>
          </a:prstGeom>
          <a:solidFill>
            <a:srgbClr val="f2f7fd"/>
          </a:solidFill>
        </p:spPr>
      </p:sp>
      <p:sp>
        <p:nvSpPr>
          <p:cNvPr id="417" name="L417"/>
          <p:cNvSpPr/>
          <p:nvPr/>
        </p:nvSpPr>
        <p:spPr>
          <a:xfrm>
            <a:off x="609600" y="3597473"/>
            <a:ext cx="9525" cy="704850"/>
          </a:xfrm>
          <a:prstGeom prst="line">
            <a:avLst/>
          </a:prstGeom>
          <a:noFill/>
          <a:ln w="50800">
            <a:solidFill>
              <a:srgbClr val="3b7dd8"/>
            </a:solidFill>
          </a:ln>
        </p:spPr>
      </p:sp>
      <p:sp>
        <p:nvSpPr>
          <p:cNvPr id="418" name="R418"/>
          <p:cNvSpPr/>
          <p:nvPr/>
        </p:nvSpPr>
        <p:spPr>
          <a:xfrm>
            <a:off x="876300" y="3749873"/>
            <a:ext cx="400050" cy="40005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419" name="T419"/>
          <p:cNvSpPr txBox="1"/>
          <p:nvPr/>
        </p:nvSpPr>
        <p:spPr>
          <a:xfrm>
            <a:off x="1009203" y="3786639"/>
            <a:ext cx="17164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1</a:t>
            </a:r>
          </a:p>
        </p:txBody>
      </p:sp>
      <p:sp>
        <p:nvSpPr>
          <p:cNvPr id="420" name="T420"/>
          <p:cNvSpPr txBox="1"/>
          <p:nvPr/>
        </p:nvSpPr>
        <p:spPr>
          <a:xfrm>
            <a:off x="1447800" y="3763398"/>
            <a:ext cx="7258812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0 到 15 分，共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15 分钟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，甲总共落后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240 米</a:t>
            </a:r>
          </a:p>
        </p:txBody>
      </p:sp>
      <p:sp>
        <p:nvSpPr>
          <p:cNvPr id="421" name="R421"/>
          <p:cNvSpPr/>
          <p:nvPr/>
        </p:nvSpPr>
        <p:spPr>
          <a:xfrm>
            <a:off x="609600" y="4435673"/>
            <a:ext cx="10972800" cy="704850"/>
          </a:xfrm>
          <a:prstGeom prst="roundRect">
            <a:avLst>
              <a:gd name="adj" fmla="val 10810"/>
            </a:avLst>
          </a:prstGeom>
          <a:solidFill>
            <a:srgbClr val="f2f7fd"/>
          </a:solidFill>
        </p:spPr>
      </p:sp>
      <p:sp>
        <p:nvSpPr>
          <p:cNvPr id="422" name="L422"/>
          <p:cNvSpPr/>
          <p:nvPr/>
        </p:nvSpPr>
        <p:spPr>
          <a:xfrm>
            <a:off x="609600" y="4435673"/>
            <a:ext cx="9525" cy="704850"/>
          </a:xfrm>
          <a:prstGeom prst="line">
            <a:avLst/>
          </a:prstGeom>
          <a:noFill/>
          <a:ln w="50800">
            <a:solidFill>
              <a:srgbClr val="3b7dd8"/>
            </a:solidFill>
          </a:ln>
        </p:spPr>
      </p:sp>
      <p:sp>
        <p:nvSpPr>
          <p:cNvPr id="423" name="R423"/>
          <p:cNvSpPr/>
          <p:nvPr/>
        </p:nvSpPr>
        <p:spPr>
          <a:xfrm>
            <a:off x="876300" y="4588073"/>
            <a:ext cx="400050" cy="40005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424" name="T424"/>
          <p:cNvSpPr txBox="1"/>
          <p:nvPr/>
        </p:nvSpPr>
        <p:spPr>
          <a:xfrm>
            <a:off x="1009203" y="4624839"/>
            <a:ext cx="17164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2</a:t>
            </a:r>
          </a:p>
        </p:txBody>
      </p:sp>
      <p:sp>
        <p:nvSpPr>
          <p:cNvPr id="425" name="T425"/>
          <p:cNvSpPr txBox="1"/>
          <p:nvPr/>
        </p:nvSpPr>
        <p:spPr>
          <a:xfrm>
            <a:off x="1447800" y="4601598"/>
            <a:ext cx="6143244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平均到每分钟：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240 ÷ 15 = 16 米/分钟</a:t>
            </a:r>
          </a:p>
        </p:txBody>
      </p:sp>
      <p:sp>
        <p:nvSpPr>
          <p:cNvPr id="426" name="R426"/>
          <p:cNvSpPr/>
          <p:nvPr/>
        </p:nvSpPr>
        <p:spPr>
          <a:xfrm>
            <a:off x="609600" y="5273873"/>
            <a:ext cx="10972800" cy="704850"/>
          </a:xfrm>
          <a:prstGeom prst="roundRect">
            <a:avLst>
              <a:gd name="adj" fmla="val 10810"/>
            </a:avLst>
          </a:prstGeom>
          <a:solidFill>
            <a:srgbClr val="f2f7fd"/>
          </a:solidFill>
        </p:spPr>
      </p:sp>
      <p:sp>
        <p:nvSpPr>
          <p:cNvPr id="427" name="L427"/>
          <p:cNvSpPr/>
          <p:nvPr/>
        </p:nvSpPr>
        <p:spPr>
          <a:xfrm>
            <a:off x="609600" y="5273873"/>
            <a:ext cx="9525" cy="704850"/>
          </a:xfrm>
          <a:prstGeom prst="line">
            <a:avLst/>
          </a:prstGeom>
          <a:noFill/>
          <a:ln w="50800">
            <a:solidFill>
              <a:srgbClr val="3b7dd8"/>
            </a:solidFill>
          </a:ln>
        </p:spPr>
      </p:sp>
      <p:sp>
        <p:nvSpPr>
          <p:cNvPr id="428" name="R428"/>
          <p:cNvSpPr/>
          <p:nvPr/>
        </p:nvSpPr>
        <p:spPr>
          <a:xfrm>
            <a:off x="876300" y="5426273"/>
            <a:ext cx="400050" cy="40005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429" name="T429"/>
          <p:cNvSpPr txBox="1"/>
          <p:nvPr/>
        </p:nvSpPr>
        <p:spPr>
          <a:xfrm>
            <a:off x="1009203" y="5463039"/>
            <a:ext cx="17164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ffffff"/>
                </a:solidFill>
                <a:latin typeface="Arial"/>
                <a:ea typeface="Microsoft YaHei"/>
              </a:rPr>
              <a:t>3</a:t>
            </a:r>
          </a:p>
        </p:txBody>
      </p:sp>
      <p:sp>
        <p:nvSpPr>
          <p:cNvPr id="430" name="T430"/>
          <p:cNvSpPr txBox="1"/>
          <p:nvPr/>
        </p:nvSpPr>
        <p:spPr>
          <a:xfrm>
            <a:off x="1447800" y="5439798"/>
            <a:ext cx="5893879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所以开始时，乙每分钟比甲多跑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16 米</a:t>
            </a:r>
          </a:p>
        </p:txBody>
      </p:sp>
      <p:sp>
        <p:nvSpPr>
          <p:cNvPr id="431" name="T431"/>
          <p:cNvSpPr txBox="1"/>
          <p:nvPr/>
        </p:nvSpPr>
        <p:spPr>
          <a:xfrm>
            <a:off x="609600" y="6472428"/>
            <a:ext cx="1756981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第10题</a:t>
            </a:r>
          </a:p>
        </p:txBody>
      </p:sp>
      <p:sp>
        <p:nvSpPr>
          <p:cNvPr id="432" name="T432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33" name="R433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434" name="T434"/>
          <p:cNvSpPr txBox="1"/>
          <p:nvPr/>
        </p:nvSpPr>
        <p:spPr>
          <a:xfrm>
            <a:off x="609600" y="350520"/>
            <a:ext cx="1876996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3b7dd8"/>
                </a:solidFill>
                <a:latin typeface="Arial"/>
                <a:ea typeface="Microsoft YaHei"/>
              </a:rPr>
              <a:t>第 10 题 · 答案</a:t>
            </a:r>
          </a:p>
        </p:txBody>
      </p:sp>
      <p:sp>
        <p:nvSpPr>
          <p:cNvPr id="435" name="T435"/>
          <p:cNvSpPr txBox="1"/>
          <p:nvPr/>
        </p:nvSpPr>
        <p:spPr>
          <a:xfrm>
            <a:off x="609600" y="637032"/>
            <a:ext cx="6144768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两个答案，一条公式串起来</a:t>
            </a:r>
          </a:p>
        </p:txBody>
      </p:sp>
      <p:sp>
        <p:nvSpPr>
          <p:cNvPr id="436" name="R436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437" name="R437"/>
          <p:cNvSpPr/>
          <p:nvPr/>
        </p:nvSpPr>
        <p:spPr>
          <a:xfrm>
            <a:off x="1187115" y="1489620"/>
            <a:ext cx="4806615" cy="1849353"/>
          </a:xfrm>
          <a:prstGeom prst="roundRect">
            <a:avLst>
              <a:gd name="adj" fmla="val 7210"/>
            </a:avLst>
          </a:prstGeom>
          <a:solidFill>
            <a:srgbClr val="ffffff"/>
          </a:solidFill>
          <a:ln w="25400">
            <a:solidFill>
              <a:srgbClr val="2e7d32"/>
            </a:solidFill>
          </a:ln>
        </p:spPr>
      </p:sp>
      <p:sp>
        <p:nvSpPr>
          <p:cNvPr id="438" name="T438"/>
          <p:cNvSpPr txBox="1"/>
          <p:nvPr/>
        </p:nvSpPr>
        <p:spPr>
          <a:xfrm>
            <a:off x="2260934" y="1672681"/>
            <a:ext cx="3403493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666666"/>
                </a:solidFill>
                <a:latin typeface="Arial"/>
                <a:ea typeface="Microsoft YaHei"/>
              </a:rPr>
              <a:t>开始时，乙每分钟比甲多跑</a:t>
            </a:r>
          </a:p>
        </p:txBody>
      </p:sp>
      <p:sp>
        <p:nvSpPr>
          <p:cNvPr id="439" name="T439"/>
          <p:cNvSpPr txBox="1"/>
          <p:nvPr/>
        </p:nvSpPr>
        <p:spPr>
          <a:xfrm>
            <a:off x="3270568" y="1990054"/>
            <a:ext cx="818828" cy="8290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4800" b="1">
                <a:solidFill>
                  <a:srgbClr val="2e7d32"/>
                </a:solidFill>
                <a:latin typeface="Arial"/>
                <a:ea typeface="Microsoft YaHei"/>
              </a:rPr>
              <a:t>16</a:t>
            </a:r>
          </a:p>
        </p:txBody>
      </p:sp>
      <p:sp>
        <p:nvSpPr>
          <p:cNvPr id="440" name="T440"/>
          <p:cNvSpPr txBox="1"/>
          <p:nvPr/>
        </p:nvSpPr>
        <p:spPr>
          <a:xfrm>
            <a:off x="3210645" y="2780588"/>
            <a:ext cx="97206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米/分钟</a:t>
            </a:r>
          </a:p>
        </p:txBody>
      </p:sp>
      <p:sp>
        <p:nvSpPr>
          <p:cNvPr id="441" name="R441"/>
          <p:cNvSpPr/>
          <p:nvPr/>
        </p:nvSpPr>
        <p:spPr>
          <a:xfrm>
            <a:off x="6198268" y="1489620"/>
            <a:ext cx="4806615" cy="1849353"/>
          </a:xfrm>
          <a:prstGeom prst="roundRect">
            <a:avLst>
              <a:gd name="adj" fmla="val 7210"/>
            </a:avLst>
          </a:prstGeom>
          <a:solidFill>
            <a:srgbClr val="ffffff"/>
          </a:solidFill>
          <a:ln w="25400">
            <a:solidFill>
              <a:srgbClr val="2e7d32"/>
            </a:solidFill>
          </a:ln>
        </p:spPr>
      </p:sp>
      <p:sp>
        <p:nvSpPr>
          <p:cNvPr id="442" name="T442"/>
          <p:cNvSpPr txBox="1"/>
          <p:nvPr/>
        </p:nvSpPr>
        <p:spPr>
          <a:xfrm>
            <a:off x="7161296" y="1672681"/>
            <a:ext cx="3687117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666666"/>
                </a:solidFill>
                <a:latin typeface="Arial"/>
                <a:ea typeface="Microsoft YaHei"/>
              </a:rPr>
              <a:t>甲加速后，每分钟比原来多跑</a:t>
            </a:r>
          </a:p>
        </p:txBody>
      </p:sp>
      <p:sp>
        <p:nvSpPr>
          <p:cNvPr id="443" name="T443"/>
          <p:cNvSpPr txBox="1"/>
          <p:nvPr/>
        </p:nvSpPr>
        <p:spPr>
          <a:xfrm>
            <a:off x="8281721" y="1990054"/>
            <a:ext cx="818829" cy="8290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4800" b="1">
                <a:solidFill>
                  <a:srgbClr val="2e7d32"/>
                </a:solidFill>
                <a:latin typeface="Arial"/>
                <a:ea typeface="Microsoft YaHei"/>
              </a:rPr>
              <a:t>96</a:t>
            </a:r>
          </a:p>
        </p:txBody>
      </p:sp>
      <p:sp>
        <p:nvSpPr>
          <p:cNvPr id="444" name="T444"/>
          <p:cNvSpPr txBox="1"/>
          <p:nvPr/>
        </p:nvSpPr>
        <p:spPr>
          <a:xfrm>
            <a:off x="8221798" y="2780588"/>
            <a:ext cx="97206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米/分钟</a:t>
            </a:r>
          </a:p>
        </p:txBody>
      </p:sp>
      <p:sp>
        <p:nvSpPr>
          <p:cNvPr id="445" name="R445"/>
          <p:cNvSpPr/>
          <p:nvPr/>
        </p:nvSpPr>
        <p:spPr>
          <a:xfrm>
            <a:off x="1187115" y="3543511"/>
            <a:ext cx="9817768" cy="818147"/>
          </a:xfrm>
          <a:prstGeom prst="roundRect">
            <a:avLst>
              <a:gd name="adj" fmla="val 13970"/>
            </a:avLst>
          </a:prstGeom>
          <a:solidFill>
            <a:srgbClr val="f2f7fd"/>
          </a:solidFill>
        </p:spPr>
      </p:sp>
      <p:sp>
        <p:nvSpPr>
          <p:cNvPr id="446" name="T446"/>
          <p:cNvSpPr txBox="1"/>
          <p:nvPr/>
        </p:nvSpPr>
        <p:spPr>
          <a:xfrm>
            <a:off x="2469332" y="3613394"/>
            <a:ext cx="9943748" cy="5181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400">
                <a:solidFill>
                  <a:srgbClr val="333333"/>
                </a:solidFill>
                <a:latin typeface="Arial"/>
                <a:ea typeface="Microsoft YaHei"/>
              </a:rPr>
              <a:t>加速后多跑</a:t>
            </a:r>
            <a:r>
              <a:rPr lang="zh-CN" dirty="0" sz="3000" b="1">
                <a:solidFill>
                  <a:srgbClr val="3b7dd8"/>
                </a:solidFill>
                <a:latin typeface="Arial"/>
                <a:ea typeface="Microsoft YaHei"/>
              </a:rPr>
              <a:t>=</a:t>
            </a:r>
            <a:r>
              <a:rPr lang="zh-CN" dirty="0" sz="2400">
                <a:solidFill>
                  <a:srgbClr val="333333"/>
                </a:solidFill>
                <a:latin typeface="Arial"/>
                <a:ea typeface="Microsoft YaHei"/>
              </a:rPr>
              <a:t>80（比乙快）</a:t>
            </a:r>
            <a:r>
              <a:rPr lang="zh-CN" dirty="0" sz="3000" b="1">
                <a:solidFill>
                  <a:srgbClr val="3b7dd8"/>
                </a:solidFill>
                <a:latin typeface="Arial"/>
                <a:ea typeface="Microsoft YaHei"/>
              </a:rPr>
              <a:t>+</a:t>
            </a:r>
            <a:r>
              <a:rPr lang="zh-CN" dirty="0" sz="2400">
                <a:solidFill>
                  <a:srgbClr val="333333"/>
                </a:solidFill>
                <a:latin typeface="Arial"/>
                <a:ea typeface="Microsoft YaHei"/>
              </a:rPr>
              <a:t>16（乙原来快）</a:t>
            </a:r>
            <a:r>
              <a:rPr lang="zh-CN" dirty="0" sz="3000" b="1">
                <a:solidFill>
                  <a:srgbClr val="3b7dd8"/>
                </a:solidFill>
                <a:latin typeface="Arial"/>
                <a:ea typeface="Microsoft YaHei"/>
              </a:rPr>
              <a:t>=</a:t>
            </a:r>
            <a:r>
              <a:rPr lang="zh-CN" dirty="0" sz="2400" b="1">
                <a:solidFill>
                  <a:srgbClr val="2e5fb0"/>
                </a:solidFill>
                <a:latin typeface="Arial"/>
                <a:ea typeface="Microsoft YaHei"/>
              </a:rPr>
              <a:t>96</a:t>
            </a:r>
            <a:r>
              <a:rPr lang="zh-CN" dirty="0" sz="2400">
                <a:solidFill>
                  <a:srgbClr val="333333"/>
                </a:solidFill>
                <a:latin typeface="Arial"/>
                <a:ea typeface="Microsoft YaHei"/>
              </a:rPr>
              <a:t> 米</a:t>
            </a:r>
          </a:p>
        </p:txBody>
      </p:sp>
      <p:sp>
        <p:nvSpPr>
          <p:cNvPr id="447" name="R447"/>
          <p:cNvSpPr/>
          <p:nvPr/>
        </p:nvSpPr>
        <p:spPr>
          <a:xfrm>
            <a:off x="1187115" y="4549150"/>
            <a:ext cx="9817768" cy="1794491"/>
          </a:xfrm>
          <a:prstGeom prst="roundRect">
            <a:avLst>
              <a:gd name="adj" fmla="val 4246"/>
            </a:avLst>
          </a:prstGeom>
          <a:solidFill>
            <a:srgbClr val="e8f5e9"/>
          </a:solidFill>
        </p:spPr>
      </p:sp>
      <p:sp>
        <p:nvSpPr>
          <p:cNvPr id="448" name="L448"/>
          <p:cNvSpPr/>
          <p:nvPr/>
        </p:nvSpPr>
        <p:spPr>
          <a:xfrm>
            <a:off x="1187115" y="4549150"/>
            <a:ext cx="9525" cy="1794491"/>
          </a:xfrm>
          <a:prstGeom prst="line">
            <a:avLst/>
          </a:prstGeom>
          <a:noFill/>
          <a:ln w="50800">
            <a:solidFill>
              <a:srgbClr val="2e7d32"/>
            </a:solidFill>
          </a:ln>
        </p:spPr>
      </p:sp>
      <p:sp>
        <p:nvSpPr>
          <p:cNvPr id="449" name="T449"/>
          <p:cNvSpPr txBox="1"/>
          <p:nvPr/>
        </p:nvSpPr>
        <p:spPr>
          <a:xfrm>
            <a:off x="1425742" y="4664032"/>
            <a:ext cx="2268995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2e5b33"/>
                </a:solidFill>
                <a:latin typeface="Arial"/>
                <a:ea typeface="Microsoft YaHei"/>
              </a:rPr>
              <a:t>整条故事线检查：</a:t>
            </a:r>
          </a:p>
        </p:txBody>
      </p:sp>
      <p:sp>
        <p:nvSpPr>
          <p:cNvPr id="450" name="T450"/>
          <p:cNvSpPr txBox="1"/>
          <p:nvPr/>
        </p:nvSpPr>
        <p:spPr>
          <a:xfrm>
            <a:off x="1425742" y="5090491"/>
            <a:ext cx="4653674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2e7d32"/>
                </a:solidFill>
                <a:latin typeface="Arial"/>
                <a:ea typeface="Microsoft YaHei"/>
              </a:rPr>
              <a:t>✓</a:t>
            </a:r>
            <a:r>
              <a:rPr lang="zh-CN" dirty="0" sz="1800" b="1">
                <a:solidFill>
                  <a:srgbClr val="2e7d32"/>
                </a:solidFill>
                <a:latin typeface="Arial"/>
                <a:ea typeface="Microsoft YaHei"/>
              </a:rPr>
              <a:t>✓</a:t>
            </a:r>
            <a:r>
              <a:rPr lang="zh-CN" dirty="0" sz="1800">
                <a:solidFill>
                  <a:srgbClr val="333333"/>
                </a:solidFill>
                <a:latin typeface="Arial"/>
                <a:ea typeface="Microsoft YaHei"/>
              </a:rPr>
              <a:t>前 15 分钟落后 15 × 16 = 240 米</a:t>
            </a:r>
          </a:p>
        </p:txBody>
      </p:sp>
      <p:sp>
        <p:nvSpPr>
          <p:cNvPr id="451" name="T451"/>
          <p:cNvSpPr txBox="1"/>
          <p:nvPr/>
        </p:nvSpPr>
        <p:spPr>
          <a:xfrm>
            <a:off x="1425742" y="5458551"/>
            <a:ext cx="6762448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2e7d32"/>
                </a:solidFill>
                <a:latin typeface="Arial"/>
                <a:ea typeface="Microsoft YaHei"/>
              </a:rPr>
              <a:t>✓</a:t>
            </a:r>
            <a:r>
              <a:rPr lang="zh-CN" dirty="0" sz="1800" b="1">
                <a:solidFill>
                  <a:srgbClr val="2e7d32"/>
                </a:solidFill>
                <a:latin typeface="Arial"/>
                <a:ea typeface="Microsoft YaHei"/>
              </a:rPr>
              <a:t>✓</a:t>
            </a:r>
            <a:r>
              <a:rPr lang="zh-CN" dirty="0" sz="1800">
                <a:solidFill>
                  <a:srgbClr val="333333"/>
                </a:solidFill>
                <a:latin typeface="Arial"/>
                <a:ea typeface="Microsoft YaHei"/>
              </a:rPr>
              <a:t>15→18 分追回 3 × 80 = 240 米，正好在 18 分追上</a:t>
            </a:r>
          </a:p>
        </p:txBody>
      </p:sp>
      <p:sp>
        <p:nvSpPr>
          <p:cNvPr id="452" name="T452"/>
          <p:cNvSpPr txBox="1"/>
          <p:nvPr/>
        </p:nvSpPr>
        <p:spPr>
          <a:xfrm>
            <a:off x="1425742" y="5826611"/>
            <a:ext cx="7347765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2e7d32"/>
                </a:solidFill>
                <a:latin typeface="Arial"/>
                <a:ea typeface="Microsoft YaHei"/>
              </a:rPr>
              <a:t>✓</a:t>
            </a:r>
            <a:r>
              <a:rPr lang="zh-CN" dirty="0" sz="1800" b="1">
                <a:solidFill>
                  <a:srgbClr val="2e7d32"/>
                </a:solidFill>
                <a:latin typeface="Arial"/>
                <a:ea typeface="Microsoft YaHei"/>
              </a:rPr>
              <a:t>✓</a:t>
            </a:r>
            <a:r>
              <a:rPr lang="zh-CN" dirty="0" sz="1800">
                <a:solidFill>
                  <a:srgbClr val="333333"/>
                </a:solidFill>
                <a:latin typeface="Arial"/>
                <a:ea typeface="Microsoft YaHei"/>
              </a:rPr>
              <a:t>18→23 分多跑 5 × 80 = 400 米，正好一圈，第二次追上</a:t>
            </a:r>
          </a:p>
        </p:txBody>
      </p:sp>
      <p:sp>
        <p:nvSpPr>
          <p:cNvPr id="453" name="T453"/>
          <p:cNvSpPr txBox="1"/>
          <p:nvPr/>
        </p:nvSpPr>
        <p:spPr>
          <a:xfrm>
            <a:off x="609600" y="6472428"/>
            <a:ext cx="1756981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第10题</a:t>
            </a:r>
          </a:p>
        </p:txBody>
      </p:sp>
      <p:sp>
        <p:nvSpPr>
          <p:cNvPr id="454" name="T454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0" name="R110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111" name="T111"/>
          <p:cNvSpPr txBox="1"/>
          <p:nvPr/>
        </p:nvSpPr>
        <p:spPr>
          <a:xfrm>
            <a:off x="609600" y="350520"/>
            <a:ext cx="2782443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e8552d"/>
                </a:solidFill>
                <a:latin typeface="Arial"/>
                <a:ea typeface="Microsoft YaHei"/>
              </a:rPr>
              <a:t>第 9 题 · 流水行船相遇</a:t>
            </a:r>
          </a:p>
        </p:txBody>
      </p:sp>
      <p:sp>
        <p:nvSpPr>
          <p:cNvPr id="112" name="T112"/>
          <p:cNvSpPr txBox="1"/>
          <p:nvPr/>
        </p:nvSpPr>
        <p:spPr>
          <a:xfrm>
            <a:off x="609600" y="637032"/>
            <a:ext cx="8444674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题目：两次相遇，C、D 相距 30 公里</a:t>
            </a:r>
          </a:p>
        </p:txBody>
      </p:sp>
      <p:sp>
        <p:nvSpPr>
          <p:cNvPr id="113" name="R113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114" name="R114"/>
          <p:cNvSpPr/>
          <p:nvPr/>
        </p:nvSpPr>
        <p:spPr>
          <a:xfrm>
            <a:off x="609600" y="2016472"/>
            <a:ext cx="10972800" cy="1836241"/>
          </a:xfrm>
          <a:prstGeom prst="roundRect">
            <a:avLst>
              <a:gd name="adj" fmla="val 7262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115" name="T115"/>
          <p:cNvSpPr txBox="1"/>
          <p:nvPr/>
        </p:nvSpPr>
        <p:spPr>
          <a:xfrm>
            <a:off x="885825" y="2291935"/>
            <a:ext cx="13455586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A、B 两港口相距</a:t>
            </a:r>
            <a:r>
              <a:rPr lang="zh-CN" dirty="0" sz="2100" b="1">
                <a:solidFill>
                  <a:srgbClr val="b0142b"/>
                </a:solidFill>
                <a:latin typeface="Arial"/>
                <a:ea typeface="Microsoft YaHei"/>
              </a:rPr>
              <a:t> 180 公里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。甲船顺水自 A 驶向 B，乙船同时自 B 逆水驶向 A，两船在</a:t>
            </a:r>
          </a:p>
        </p:txBody>
      </p:sp>
      <p:sp>
        <p:nvSpPr>
          <p:cNvPr id="116" name="T116"/>
          <p:cNvSpPr txBox="1"/>
          <p:nvPr/>
        </p:nvSpPr>
        <p:spPr>
          <a:xfrm>
            <a:off x="885825" y="2745265"/>
            <a:ext cx="13502259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 b="1">
                <a:solidFill>
                  <a:srgbClr val="b0142b"/>
                </a:solidFill>
                <a:latin typeface="Arial"/>
                <a:ea typeface="Microsoft YaHei"/>
              </a:rPr>
              <a:t>C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 处相遇； 若乙船顺水自 A 驶向 B，甲船同时自 B 逆水驶向 A，则两船在</a:t>
            </a:r>
            <a:r>
              <a:rPr lang="zh-CN" dirty="0" sz="2100" b="1">
                <a:solidFill>
                  <a:srgbClr val="b0142b"/>
                </a:solidFill>
                <a:latin typeface="Arial"/>
                <a:ea typeface="Microsoft YaHei"/>
              </a:rPr>
              <a:t> D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 处相遇。</a:t>
            </a:r>
          </a:p>
        </p:txBody>
      </p:sp>
      <p:sp>
        <p:nvSpPr>
          <p:cNvPr id="117" name="T117"/>
          <p:cNvSpPr txBox="1"/>
          <p:nvPr/>
        </p:nvSpPr>
        <p:spPr>
          <a:xfrm>
            <a:off x="885825" y="3198596"/>
            <a:ext cx="11600116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已知</a:t>
            </a:r>
            <a:r>
              <a:rPr lang="zh-CN" dirty="0" sz="2100" b="1">
                <a:solidFill>
                  <a:srgbClr val="b0142b"/>
                </a:solidFill>
                <a:latin typeface="Arial"/>
                <a:ea typeface="Microsoft YaHei"/>
              </a:rPr>
              <a:t> CD 相距 30 公里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，甲船静水速度为</a:t>
            </a:r>
            <a:r>
              <a:rPr lang="zh-CN" dirty="0" sz="2100" b="1">
                <a:solidFill>
                  <a:srgbClr val="b0142b"/>
                </a:solidFill>
                <a:latin typeface="Arial"/>
                <a:ea typeface="Microsoft YaHei"/>
              </a:rPr>
              <a:t> 35 公里/小时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，求乙船的速度。</a:t>
            </a:r>
          </a:p>
        </p:txBody>
      </p:sp>
      <p:sp>
        <p:nvSpPr>
          <p:cNvPr id="118" name="T118"/>
          <p:cNvSpPr txBox="1"/>
          <p:nvPr/>
        </p:nvSpPr>
        <p:spPr>
          <a:xfrm>
            <a:off x="609600" y="4046642"/>
            <a:ext cx="20593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333333"/>
                </a:solidFill>
                <a:latin typeface="Arial"/>
                <a:ea typeface="Microsoft YaHei"/>
              </a:rPr>
              <a:t>A</a:t>
            </a:r>
          </a:p>
        </p:txBody>
      </p:sp>
      <p:sp>
        <p:nvSpPr>
          <p:cNvPr id="119" name="R119"/>
          <p:cNvSpPr/>
          <p:nvPr/>
        </p:nvSpPr>
        <p:spPr>
          <a:xfrm>
            <a:off x="1428750" y="4162276"/>
            <a:ext cx="9334500" cy="95250"/>
          </a:xfrm>
          <a:prstGeom prst="roundRect">
            <a:avLst>
              <a:gd name="adj" fmla="val 50000"/>
            </a:avLst>
          </a:prstGeom>
          <a:solidFill>
            <a:srgbClr val="c8d6e5"/>
          </a:solidFill>
        </p:spPr>
      </p:sp>
      <p:sp>
        <p:nvSpPr>
          <p:cNvPr id="120" name="T120"/>
          <p:cNvSpPr txBox="1"/>
          <p:nvPr/>
        </p:nvSpPr>
        <p:spPr>
          <a:xfrm>
            <a:off x="4923978" y="3753463"/>
            <a:ext cx="1088517" cy="2849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650">
                <a:solidFill>
                  <a:srgbClr val="666666"/>
                </a:solidFill>
                <a:latin typeface="Arial"/>
                <a:ea typeface="Microsoft YaHei"/>
              </a:rPr>
              <a:t>D 处相遇</a:t>
            </a:r>
          </a:p>
        </p:txBody>
      </p:sp>
      <p:sp>
        <p:nvSpPr>
          <p:cNvPr id="121" name="R121"/>
          <p:cNvSpPr/>
          <p:nvPr/>
        </p:nvSpPr>
        <p:spPr>
          <a:xfrm>
            <a:off x="4975770" y="4181326"/>
            <a:ext cx="381000" cy="38100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122" name="T122"/>
          <p:cNvSpPr txBox="1"/>
          <p:nvPr/>
        </p:nvSpPr>
        <p:spPr>
          <a:xfrm>
            <a:off x="5093642" y="4236571"/>
            <a:ext cx="185737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ffffff"/>
                </a:solidFill>
                <a:latin typeface="Arial"/>
                <a:ea typeface="Microsoft YaHei"/>
              </a:rPr>
              <a:t>D</a:t>
            </a:r>
          </a:p>
        </p:txBody>
      </p:sp>
      <p:sp>
        <p:nvSpPr>
          <p:cNvPr id="123" name="R123"/>
          <p:cNvSpPr/>
          <p:nvPr/>
        </p:nvSpPr>
        <p:spPr>
          <a:xfrm>
            <a:off x="7216080" y="4181326"/>
            <a:ext cx="381000" cy="381000"/>
          </a:xfrm>
          <a:prstGeom prst="roundRect">
            <a:avLst>
              <a:gd name="adj" fmla="val 50000"/>
            </a:avLst>
          </a:prstGeom>
          <a:solidFill>
            <a:srgbClr val="e8552d"/>
          </a:solidFill>
        </p:spPr>
      </p:sp>
      <p:sp>
        <p:nvSpPr>
          <p:cNvPr id="124" name="T124"/>
          <p:cNvSpPr txBox="1"/>
          <p:nvPr/>
        </p:nvSpPr>
        <p:spPr>
          <a:xfrm>
            <a:off x="7342733" y="4236571"/>
            <a:ext cx="163258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ffffff"/>
                </a:solidFill>
                <a:latin typeface="Arial"/>
                <a:ea typeface="Microsoft YaHei"/>
              </a:rPr>
              <a:t>C</a:t>
            </a:r>
          </a:p>
        </p:txBody>
      </p:sp>
      <p:sp>
        <p:nvSpPr>
          <p:cNvPr id="125" name="T125"/>
          <p:cNvSpPr txBox="1"/>
          <p:nvPr/>
        </p:nvSpPr>
        <p:spPr>
          <a:xfrm>
            <a:off x="7174036" y="3753463"/>
            <a:ext cx="1063561" cy="2849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650">
                <a:solidFill>
                  <a:srgbClr val="666666"/>
                </a:solidFill>
                <a:latin typeface="Arial"/>
                <a:ea typeface="Microsoft YaHei"/>
              </a:rPr>
              <a:t>C 处相遇</a:t>
            </a:r>
          </a:p>
        </p:txBody>
      </p:sp>
      <p:sp>
        <p:nvSpPr>
          <p:cNvPr id="126" name="R126"/>
          <p:cNvSpPr/>
          <p:nvPr/>
        </p:nvSpPr>
        <p:spPr>
          <a:xfrm>
            <a:off x="5407000" y="4371826"/>
            <a:ext cx="1377999" cy="285750"/>
          </a:xfrm>
          <a:prstGeom prst="roundRect">
            <a:avLst>
              <a:gd name="adj" fmla="val 50000"/>
            </a:avLst>
          </a:prstGeom>
          <a:solidFill>
            <a:srgbClr val="fdecea"/>
          </a:solidFill>
        </p:spPr>
      </p:sp>
      <p:sp>
        <p:nvSpPr>
          <p:cNvPr id="127" name="T127"/>
          <p:cNvSpPr txBox="1"/>
          <p:nvPr/>
        </p:nvSpPr>
        <p:spPr>
          <a:xfrm>
            <a:off x="5502250" y="4379446"/>
            <a:ext cx="1519999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>
                <a:solidFill>
                  <a:srgbClr val="b0142b"/>
                </a:solidFill>
                <a:latin typeface="Arial"/>
                <a:ea typeface="Microsoft YaHei"/>
              </a:rPr>
              <a:t>CD = 30 公里</a:t>
            </a:r>
          </a:p>
        </p:txBody>
      </p:sp>
      <p:sp>
        <p:nvSpPr>
          <p:cNvPr id="128" name="T128"/>
          <p:cNvSpPr txBox="1"/>
          <p:nvPr/>
        </p:nvSpPr>
        <p:spPr>
          <a:xfrm>
            <a:off x="11438929" y="4046642"/>
            <a:ext cx="183642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 b="1">
                <a:solidFill>
                  <a:srgbClr val="333333"/>
                </a:solidFill>
                <a:latin typeface="Arial"/>
                <a:ea typeface="Microsoft YaHei"/>
              </a:rPr>
              <a:t>B</a:t>
            </a:r>
          </a:p>
        </p:txBody>
      </p:sp>
      <p:sp>
        <p:nvSpPr>
          <p:cNvPr id="129" name="R129"/>
          <p:cNvSpPr/>
          <p:nvPr/>
        </p:nvSpPr>
        <p:spPr>
          <a:xfrm>
            <a:off x="609600" y="4700438"/>
            <a:ext cx="5410200" cy="1116210"/>
          </a:xfrm>
          <a:prstGeom prst="roundRect">
            <a:avLst>
              <a:gd name="adj" fmla="val 10240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130" name="T130"/>
          <p:cNvSpPr txBox="1"/>
          <p:nvPr/>
        </p:nvSpPr>
        <p:spPr>
          <a:xfrm>
            <a:off x="809625" y="4887509"/>
            <a:ext cx="4230052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e8552d"/>
                </a:solidFill>
                <a:latin typeface="Arial"/>
                <a:ea typeface="Microsoft YaHei"/>
              </a:rPr>
              <a:t>甲顺水 →</a:t>
            </a:r>
            <a:r>
              <a:rPr lang="zh-CN" dirty="0" sz="1800">
                <a:solidFill>
                  <a:srgbClr val="333333"/>
                </a:solidFill>
                <a:latin typeface="Arial"/>
                <a:ea typeface="Microsoft YaHei"/>
              </a:rPr>
              <a:t> 从 A 出发，先到 C</a:t>
            </a:r>
          </a:p>
        </p:txBody>
      </p:sp>
      <p:sp>
        <p:nvSpPr>
          <p:cNvPr id="131" name="T131"/>
          <p:cNvSpPr txBox="1"/>
          <p:nvPr/>
        </p:nvSpPr>
        <p:spPr>
          <a:xfrm>
            <a:off x="809625" y="5283690"/>
            <a:ext cx="3915156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b7dd8"/>
                </a:solidFill>
                <a:latin typeface="Arial"/>
                <a:ea typeface="Microsoft YaHei"/>
              </a:rPr>
              <a:t>乙逆水 ←</a:t>
            </a:r>
            <a:r>
              <a:rPr lang="zh-CN" dirty="0" sz="1800">
                <a:solidFill>
                  <a:srgbClr val="333333"/>
                </a:solidFill>
                <a:latin typeface="Arial"/>
                <a:ea typeface="Microsoft YaHei"/>
              </a:rPr>
              <a:t> 从 B 出发，到 C</a:t>
            </a:r>
          </a:p>
        </p:txBody>
      </p:sp>
      <p:sp>
        <p:nvSpPr>
          <p:cNvPr id="132" name="R132"/>
          <p:cNvSpPr/>
          <p:nvPr/>
        </p:nvSpPr>
        <p:spPr>
          <a:xfrm>
            <a:off x="6172200" y="4700438"/>
            <a:ext cx="5410200" cy="1116210"/>
          </a:xfrm>
          <a:prstGeom prst="roundRect">
            <a:avLst>
              <a:gd name="adj" fmla="val 10240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133" name="T133"/>
          <p:cNvSpPr txBox="1"/>
          <p:nvPr/>
        </p:nvSpPr>
        <p:spPr>
          <a:xfrm>
            <a:off x="6372225" y="4887509"/>
            <a:ext cx="4257294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b7dd8"/>
                </a:solidFill>
                <a:latin typeface="Arial"/>
                <a:ea typeface="Microsoft YaHei"/>
              </a:rPr>
              <a:t>乙顺水 →</a:t>
            </a:r>
            <a:r>
              <a:rPr lang="zh-CN" dirty="0" sz="1800">
                <a:solidFill>
                  <a:srgbClr val="333333"/>
                </a:solidFill>
                <a:latin typeface="Arial"/>
                <a:ea typeface="Microsoft YaHei"/>
              </a:rPr>
              <a:t> 从 A 出发，先到 D</a:t>
            </a:r>
          </a:p>
        </p:txBody>
      </p:sp>
      <p:sp>
        <p:nvSpPr>
          <p:cNvPr id="134" name="T134"/>
          <p:cNvSpPr txBox="1"/>
          <p:nvPr/>
        </p:nvSpPr>
        <p:spPr>
          <a:xfrm>
            <a:off x="6372225" y="5283690"/>
            <a:ext cx="3942397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e8552d"/>
                </a:solidFill>
                <a:latin typeface="Arial"/>
                <a:ea typeface="Microsoft YaHei"/>
              </a:rPr>
              <a:t>甲逆水 ←</a:t>
            </a:r>
            <a:r>
              <a:rPr lang="zh-CN" dirty="0" sz="1800">
                <a:solidFill>
                  <a:srgbClr val="333333"/>
                </a:solidFill>
                <a:latin typeface="Arial"/>
                <a:ea typeface="Microsoft YaHei"/>
              </a:rPr>
              <a:t> 从 B 出发，到 D</a:t>
            </a:r>
          </a:p>
        </p:txBody>
      </p:sp>
      <p:sp>
        <p:nvSpPr>
          <p:cNvPr id="135" name="T135"/>
          <p:cNvSpPr txBox="1"/>
          <p:nvPr/>
        </p:nvSpPr>
        <p:spPr>
          <a:xfrm>
            <a:off x="609600" y="6472428"/>
            <a:ext cx="1628203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第9题</a:t>
            </a:r>
          </a:p>
        </p:txBody>
      </p:sp>
      <p:sp>
        <p:nvSpPr>
          <p:cNvPr id="136" name="T136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37" name="R137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138" name="T138"/>
          <p:cNvSpPr txBox="1"/>
          <p:nvPr/>
        </p:nvSpPr>
        <p:spPr>
          <a:xfrm>
            <a:off x="609600" y="350520"/>
            <a:ext cx="2241804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e8552d"/>
                </a:solidFill>
                <a:latin typeface="Arial"/>
                <a:ea typeface="Microsoft YaHei"/>
              </a:rPr>
              <a:t>第 9 题 · 关键点 1</a:t>
            </a:r>
          </a:p>
        </p:txBody>
      </p:sp>
      <p:sp>
        <p:nvSpPr>
          <p:cNvPr id="139" name="T139"/>
          <p:cNvSpPr txBox="1"/>
          <p:nvPr/>
        </p:nvSpPr>
        <p:spPr>
          <a:xfrm>
            <a:off x="609600" y="637032"/>
            <a:ext cx="5120640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水流速度，恰好被抵消</a:t>
            </a:r>
          </a:p>
        </p:txBody>
      </p:sp>
      <p:sp>
        <p:nvSpPr>
          <p:cNvPr id="140" name="R140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141" name="R141"/>
          <p:cNvSpPr/>
          <p:nvPr/>
        </p:nvSpPr>
        <p:spPr>
          <a:xfrm>
            <a:off x="1640484" y="1489620"/>
            <a:ext cx="8911032" cy="525998"/>
          </a:xfrm>
          <a:prstGeom prst="roundRect">
            <a:avLst>
              <a:gd name="adj" fmla="val 10865"/>
            </a:avLst>
          </a:prstGeom>
          <a:solidFill>
            <a:srgbClr val="e8f5e9"/>
          </a:solidFill>
        </p:spPr>
      </p:sp>
      <p:sp>
        <p:nvSpPr>
          <p:cNvPr id="142" name="L142"/>
          <p:cNvSpPr/>
          <p:nvPr/>
        </p:nvSpPr>
        <p:spPr>
          <a:xfrm>
            <a:off x="1640484" y="1489620"/>
            <a:ext cx="9525" cy="525998"/>
          </a:xfrm>
          <a:prstGeom prst="line">
            <a:avLst/>
          </a:prstGeom>
          <a:noFill/>
          <a:ln w="50800">
            <a:solidFill>
              <a:srgbClr val="2e7d32"/>
            </a:solidFill>
          </a:ln>
        </p:spPr>
      </p:sp>
      <p:sp>
        <p:nvSpPr>
          <p:cNvPr id="143" name="T143"/>
          <p:cNvSpPr txBox="1"/>
          <p:nvPr/>
        </p:nvSpPr>
        <p:spPr>
          <a:xfrm>
            <a:off x="1841601" y="1518705"/>
            <a:ext cx="7253363" cy="3886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250" b="1">
                <a:solidFill>
                  <a:srgbClr val="2e5b33"/>
                </a:solidFill>
                <a:latin typeface="Arial"/>
                <a:ea typeface="Microsoft YaHei"/>
              </a:rPr>
              <a:t>相遇时间 = 全程 ÷ 两船速度和 —— 关键看「速度和」</a:t>
            </a:r>
          </a:p>
        </p:txBody>
      </p:sp>
      <p:sp>
        <p:nvSpPr>
          <p:cNvPr id="144" name="R144"/>
          <p:cNvSpPr/>
          <p:nvPr/>
        </p:nvSpPr>
        <p:spPr>
          <a:xfrm>
            <a:off x="1640484" y="2185795"/>
            <a:ext cx="4362692" cy="2303176"/>
          </a:xfrm>
          <a:prstGeom prst="roundRect">
            <a:avLst>
              <a:gd name="adj" fmla="val 5789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145" name="T145"/>
          <p:cNvSpPr txBox="1"/>
          <p:nvPr/>
        </p:nvSpPr>
        <p:spPr>
          <a:xfrm>
            <a:off x="1849336" y="2287199"/>
            <a:ext cx="2485342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 b="1">
                <a:solidFill>
                  <a:srgbClr val="333333"/>
                </a:solidFill>
                <a:latin typeface="Arial"/>
                <a:ea typeface="Microsoft YaHei"/>
              </a:rPr>
              <a:t>情况一（C 处相遇）</a:t>
            </a:r>
          </a:p>
        </p:txBody>
      </p:sp>
      <p:sp>
        <p:nvSpPr>
          <p:cNvPr id="146" name="R146"/>
          <p:cNvSpPr/>
          <p:nvPr/>
        </p:nvSpPr>
        <p:spPr>
          <a:xfrm>
            <a:off x="1849336" y="2866498"/>
            <a:ext cx="92823" cy="92823"/>
          </a:xfrm>
          <a:prstGeom prst="roundRect">
            <a:avLst>
              <a:gd name="adj" fmla="val 30784"/>
            </a:avLst>
          </a:prstGeom>
          <a:solidFill>
            <a:srgbClr val="e8552d"/>
          </a:solidFill>
        </p:spPr>
      </p:sp>
      <p:sp>
        <p:nvSpPr>
          <p:cNvPr id="147" name="T147"/>
          <p:cNvSpPr txBox="1"/>
          <p:nvPr/>
        </p:nvSpPr>
        <p:spPr>
          <a:xfrm>
            <a:off x="2065924" y="2723076"/>
            <a:ext cx="2189855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甲顺水：35 + 水速</a:t>
            </a:r>
          </a:p>
        </p:txBody>
      </p:sp>
      <p:sp>
        <p:nvSpPr>
          <p:cNvPr id="148" name="R148"/>
          <p:cNvSpPr/>
          <p:nvPr/>
        </p:nvSpPr>
        <p:spPr>
          <a:xfrm>
            <a:off x="1849336" y="3270183"/>
            <a:ext cx="92823" cy="92823"/>
          </a:xfrm>
          <a:prstGeom prst="roundRect">
            <a:avLst>
              <a:gd name="adj" fmla="val 30784"/>
            </a:avLst>
          </a:prstGeom>
          <a:solidFill>
            <a:srgbClr val="e8552d"/>
          </a:solidFill>
        </p:spPr>
      </p:sp>
      <p:sp>
        <p:nvSpPr>
          <p:cNvPr id="149" name="T149"/>
          <p:cNvSpPr txBox="1"/>
          <p:nvPr/>
        </p:nvSpPr>
        <p:spPr>
          <a:xfrm>
            <a:off x="2065924" y="3126761"/>
            <a:ext cx="2402729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乙逆水：乙速 − 水速</a:t>
            </a:r>
          </a:p>
        </p:txBody>
      </p:sp>
      <p:sp>
        <p:nvSpPr>
          <p:cNvPr id="150" name="R150"/>
          <p:cNvSpPr/>
          <p:nvPr/>
        </p:nvSpPr>
        <p:spPr>
          <a:xfrm>
            <a:off x="1849336" y="3673867"/>
            <a:ext cx="92823" cy="92823"/>
          </a:xfrm>
          <a:prstGeom prst="roundRect">
            <a:avLst>
              <a:gd name="adj" fmla="val 30784"/>
            </a:avLst>
          </a:prstGeom>
          <a:solidFill>
            <a:srgbClr val="e8552d"/>
          </a:solidFill>
        </p:spPr>
      </p:sp>
      <p:sp>
        <p:nvSpPr>
          <p:cNvPr id="151" name="T151"/>
          <p:cNvSpPr txBox="1"/>
          <p:nvPr/>
        </p:nvSpPr>
        <p:spPr>
          <a:xfrm>
            <a:off x="2065924" y="3530445"/>
            <a:ext cx="479579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速度和 = 35 + 乙速 + 水速 − 水速 =</a:t>
            </a: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 35</a:t>
            </a:r>
          </a:p>
        </p:txBody>
      </p:sp>
      <p:sp>
        <p:nvSpPr>
          <p:cNvPr id="152" name="T152"/>
          <p:cNvSpPr txBox="1"/>
          <p:nvPr/>
        </p:nvSpPr>
        <p:spPr>
          <a:xfrm>
            <a:off x="2065924" y="3872247"/>
            <a:ext cx="782035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+ 乙速</a:t>
            </a:r>
          </a:p>
        </p:txBody>
      </p:sp>
      <p:sp>
        <p:nvSpPr>
          <p:cNvPr id="153" name="R153"/>
          <p:cNvSpPr/>
          <p:nvPr/>
        </p:nvSpPr>
        <p:spPr>
          <a:xfrm>
            <a:off x="6188823" y="2185795"/>
            <a:ext cx="4362693" cy="2303176"/>
          </a:xfrm>
          <a:prstGeom prst="roundRect">
            <a:avLst>
              <a:gd name="adj" fmla="val 5789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154" name="T154"/>
          <p:cNvSpPr txBox="1"/>
          <p:nvPr/>
        </p:nvSpPr>
        <p:spPr>
          <a:xfrm>
            <a:off x="6397675" y="2287199"/>
            <a:ext cx="2511177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 b="1">
                <a:solidFill>
                  <a:srgbClr val="333333"/>
                </a:solidFill>
                <a:latin typeface="Arial"/>
                <a:ea typeface="Microsoft YaHei"/>
              </a:rPr>
              <a:t>情况二（D 处相遇）</a:t>
            </a:r>
          </a:p>
        </p:txBody>
      </p:sp>
      <p:sp>
        <p:nvSpPr>
          <p:cNvPr id="155" name="R155"/>
          <p:cNvSpPr/>
          <p:nvPr/>
        </p:nvSpPr>
        <p:spPr>
          <a:xfrm>
            <a:off x="6397675" y="2866498"/>
            <a:ext cx="92823" cy="92823"/>
          </a:xfrm>
          <a:prstGeom prst="roundRect">
            <a:avLst>
              <a:gd name="adj" fmla="val 30784"/>
            </a:avLst>
          </a:prstGeom>
          <a:solidFill>
            <a:srgbClr val="3b7dd8"/>
          </a:solidFill>
        </p:spPr>
      </p:sp>
      <p:sp>
        <p:nvSpPr>
          <p:cNvPr id="156" name="T156"/>
          <p:cNvSpPr txBox="1"/>
          <p:nvPr/>
        </p:nvSpPr>
        <p:spPr>
          <a:xfrm>
            <a:off x="6614263" y="2723076"/>
            <a:ext cx="2402729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乙顺水：乙速 + 水速</a:t>
            </a:r>
          </a:p>
        </p:txBody>
      </p:sp>
      <p:sp>
        <p:nvSpPr>
          <p:cNvPr id="157" name="R157"/>
          <p:cNvSpPr/>
          <p:nvPr/>
        </p:nvSpPr>
        <p:spPr>
          <a:xfrm>
            <a:off x="6397675" y="3270183"/>
            <a:ext cx="92823" cy="92823"/>
          </a:xfrm>
          <a:prstGeom prst="roundRect">
            <a:avLst>
              <a:gd name="adj" fmla="val 30784"/>
            </a:avLst>
          </a:prstGeom>
          <a:solidFill>
            <a:srgbClr val="3b7dd8"/>
          </a:solidFill>
        </p:spPr>
      </p:sp>
      <p:sp>
        <p:nvSpPr>
          <p:cNvPr id="158" name="T158"/>
          <p:cNvSpPr txBox="1"/>
          <p:nvPr/>
        </p:nvSpPr>
        <p:spPr>
          <a:xfrm>
            <a:off x="6614263" y="3126761"/>
            <a:ext cx="2189854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甲逆水：35 − 水速</a:t>
            </a:r>
          </a:p>
        </p:txBody>
      </p:sp>
      <p:sp>
        <p:nvSpPr>
          <p:cNvPr id="159" name="R159"/>
          <p:cNvSpPr/>
          <p:nvPr/>
        </p:nvSpPr>
        <p:spPr>
          <a:xfrm>
            <a:off x="6397675" y="3673867"/>
            <a:ext cx="92823" cy="92823"/>
          </a:xfrm>
          <a:prstGeom prst="roundRect">
            <a:avLst>
              <a:gd name="adj" fmla="val 30784"/>
            </a:avLst>
          </a:prstGeom>
          <a:solidFill>
            <a:srgbClr val="3b7dd8"/>
          </a:solidFill>
        </p:spPr>
      </p:sp>
      <p:sp>
        <p:nvSpPr>
          <p:cNvPr id="160" name="T160"/>
          <p:cNvSpPr txBox="1"/>
          <p:nvPr/>
        </p:nvSpPr>
        <p:spPr>
          <a:xfrm>
            <a:off x="6614263" y="3530445"/>
            <a:ext cx="4795790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速度和 = 乙速 + 水速 + 35 − 水速 =</a:t>
            </a: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 35</a:t>
            </a:r>
          </a:p>
        </p:txBody>
      </p:sp>
      <p:sp>
        <p:nvSpPr>
          <p:cNvPr id="161" name="T161"/>
          <p:cNvSpPr txBox="1"/>
          <p:nvPr/>
        </p:nvSpPr>
        <p:spPr>
          <a:xfrm>
            <a:off x="6614263" y="3872247"/>
            <a:ext cx="782035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+ 乙速</a:t>
            </a:r>
          </a:p>
        </p:txBody>
      </p:sp>
      <p:sp>
        <p:nvSpPr>
          <p:cNvPr id="162" name="R162"/>
          <p:cNvSpPr/>
          <p:nvPr/>
        </p:nvSpPr>
        <p:spPr>
          <a:xfrm>
            <a:off x="1640484" y="4674618"/>
            <a:ext cx="8911032" cy="943702"/>
          </a:xfrm>
          <a:prstGeom prst="roundRect">
            <a:avLst>
              <a:gd name="adj" fmla="val 14130"/>
            </a:avLst>
          </a:prstGeom>
          <a:solidFill>
            <a:srgbClr val="ffffff"/>
          </a:solidFill>
          <a:ln w="25400">
            <a:solidFill>
              <a:srgbClr val="2e7d32"/>
            </a:solidFill>
          </a:ln>
        </p:spPr>
      </p:sp>
      <p:sp>
        <p:nvSpPr>
          <p:cNvPr id="163" name="T163"/>
          <p:cNvSpPr txBox="1"/>
          <p:nvPr/>
        </p:nvSpPr>
        <p:spPr>
          <a:xfrm>
            <a:off x="2325055" y="4721504"/>
            <a:ext cx="7700451" cy="44043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两种情况的</a:t>
            </a:r>
            <a:r>
              <a:rPr lang="zh-CN" dirty="0" sz="2550" b="1">
                <a:solidFill>
                  <a:srgbClr val="2e7d32"/>
                </a:solidFill>
                <a:latin typeface="Arial"/>
                <a:ea typeface="Microsoft YaHei"/>
              </a:rPr>
              <a:t>速度和完全相同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，所以</a:t>
            </a:r>
            <a:r>
              <a:rPr lang="zh-CN" dirty="0" sz="2550" b="1">
                <a:solidFill>
                  <a:srgbClr val="2e7d32"/>
                </a:solidFill>
                <a:latin typeface="Arial"/>
                <a:ea typeface="Microsoft YaHei"/>
              </a:rPr>
              <a:t>相遇时间相同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！</a:t>
            </a:r>
          </a:p>
        </p:txBody>
      </p:sp>
      <p:sp>
        <p:nvSpPr>
          <p:cNvPr id="164" name="T164"/>
          <p:cNvSpPr txBox="1"/>
          <p:nvPr/>
        </p:nvSpPr>
        <p:spPr>
          <a:xfrm>
            <a:off x="1857071" y="4821691"/>
            <a:ext cx="420798" cy="5181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000">
                <a:solidFill>
                  <a:srgbClr val="2e7d32"/>
                </a:solidFill>
                <a:latin typeface="Arial"/>
                <a:ea typeface="Microsoft YaHei"/>
              </a:rPr>
              <a:t>⟶</a:t>
            </a:r>
          </a:p>
        </p:txBody>
      </p:sp>
      <p:sp>
        <p:nvSpPr>
          <p:cNvPr id="165" name="T165"/>
          <p:cNvSpPr txBox="1"/>
          <p:nvPr/>
        </p:nvSpPr>
        <p:spPr>
          <a:xfrm>
            <a:off x="2325055" y="5100903"/>
            <a:ext cx="4990177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水速一加一减，正好抵消，全程又不变。</a:t>
            </a:r>
          </a:p>
        </p:txBody>
      </p:sp>
      <p:sp>
        <p:nvSpPr>
          <p:cNvPr id="166" name="R166"/>
          <p:cNvSpPr/>
          <p:nvPr/>
        </p:nvSpPr>
        <p:spPr>
          <a:xfrm>
            <a:off x="1640484" y="5773026"/>
            <a:ext cx="8911032" cy="572410"/>
          </a:xfrm>
          <a:prstGeom prst="roundRect">
            <a:avLst>
              <a:gd name="adj" fmla="val 19968"/>
            </a:avLst>
          </a:prstGeom>
          <a:solidFill>
            <a:srgbClr val="fdecea"/>
          </a:solidFill>
          <a:ln w="25400">
            <a:solidFill>
              <a:srgbClr val="e8552d"/>
            </a:solidFill>
          </a:ln>
        </p:spPr>
      </p:sp>
      <p:sp>
        <p:nvSpPr>
          <p:cNvPr id="167" name="T167"/>
          <p:cNvSpPr txBox="1"/>
          <p:nvPr/>
        </p:nvSpPr>
        <p:spPr>
          <a:xfrm>
            <a:off x="3294381" y="5807144"/>
            <a:ext cx="7172143" cy="4145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400" b="1">
                <a:solidFill>
                  <a:srgbClr val="b0142b"/>
                </a:solidFill>
                <a:latin typeface="Arial"/>
                <a:ea typeface="Microsoft YaHei"/>
              </a:rPr>
              <a:t>相遇时间 = 180 ÷（35 + 乙速）　（两次都一样）</a:t>
            </a:r>
          </a:p>
        </p:txBody>
      </p:sp>
      <p:sp>
        <p:nvSpPr>
          <p:cNvPr id="168" name="T168"/>
          <p:cNvSpPr txBox="1"/>
          <p:nvPr/>
        </p:nvSpPr>
        <p:spPr>
          <a:xfrm>
            <a:off x="609600" y="6472428"/>
            <a:ext cx="1628203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第9题</a:t>
            </a:r>
          </a:p>
        </p:txBody>
      </p:sp>
      <p:sp>
        <p:nvSpPr>
          <p:cNvPr id="169" name="T169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0" name="R170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171" name="T171"/>
          <p:cNvSpPr txBox="1"/>
          <p:nvPr/>
        </p:nvSpPr>
        <p:spPr>
          <a:xfrm>
            <a:off x="609600" y="350520"/>
            <a:ext cx="2241804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e8552d"/>
                </a:solidFill>
                <a:latin typeface="Arial"/>
                <a:ea typeface="Microsoft YaHei"/>
              </a:rPr>
              <a:t>第 9 题 · 关键点 2</a:t>
            </a:r>
          </a:p>
        </p:txBody>
      </p:sp>
      <p:sp>
        <p:nvSpPr>
          <p:cNvPr id="172" name="T172"/>
          <p:cNvSpPr txBox="1"/>
          <p:nvPr/>
        </p:nvSpPr>
        <p:spPr>
          <a:xfrm>
            <a:off x="609600" y="637032"/>
            <a:ext cx="7048500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相遇点差 30 公里，从哪里来？</a:t>
            </a:r>
          </a:p>
        </p:txBody>
      </p:sp>
      <p:sp>
        <p:nvSpPr>
          <p:cNvPr id="173" name="R173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174" name="R174"/>
          <p:cNvSpPr/>
          <p:nvPr/>
        </p:nvSpPr>
        <p:spPr>
          <a:xfrm>
            <a:off x="1263419" y="1489620"/>
            <a:ext cx="4731901" cy="2751361"/>
          </a:xfrm>
          <a:prstGeom prst="roundRect">
            <a:avLst>
              <a:gd name="adj" fmla="val 4846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175" name="T175"/>
          <p:cNvSpPr txBox="1"/>
          <p:nvPr/>
        </p:nvSpPr>
        <p:spPr>
          <a:xfrm>
            <a:off x="1489946" y="1630302"/>
            <a:ext cx="3385994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 b="1">
                <a:solidFill>
                  <a:srgbClr val="e8552d"/>
                </a:solidFill>
                <a:latin typeface="Arial"/>
                <a:ea typeface="Microsoft YaHei"/>
              </a:rPr>
              <a:t>情况一：C 离 A 有多远？</a:t>
            </a:r>
          </a:p>
        </p:txBody>
      </p:sp>
      <p:sp>
        <p:nvSpPr>
          <p:cNvPr id="176" name="T176"/>
          <p:cNvSpPr txBox="1"/>
          <p:nvPr/>
        </p:nvSpPr>
        <p:spPr>
          <a:xfrm>
            <a:off x="1489946" y="2084095"/>
            <a:ext cx="4902048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甲从 A 顺水出发，到 C 停下，走的正是</a:t>
            </a:r>
          </a:p>
        </p:txBody>
      </p:sp>
      <p:sp>
        <p:nvSpPr>
          <p:cNvPr id="177" name="T177"/>
          <p:cNvSpPr txBox="1"/>
          <p:nvPr/>
        </p:nvSpPr>
        <p:spPr>
          <a:xfrm>
            <a:off x="1489946" y="2454823"/>
            <a:ext cx="658606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AC。</a:t>
            </a:r>
          </a:p>
        </p:txBody>
      </p:sp>
      <p:sp>
        <p:nvSpPr>
          <p:cNvPr id="178" name="T178"/>
          <p:cNvSpPr txBox="1"/>
          <p:nvPr/>
        </p:nvSpPr>
        <p:spPr>
          <a:xfrm>
            <a:off x="1489946" y="2825552"/>
            <a:ext cx="5577456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甲顺水速度 =</a:t>
            </a: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 35 + 水速</a:t>
            </a: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，走了同样的相遇</a:t>
            </a:r>
          </a:p>
        </p:txBody>
      </p:sp>
      <p:sp>
        <p:nvSpPr>
          <p:cNvPr id="179" name="T179"/>
          <p:cNvSpPr txBox="1"/>
          <p:nvPr/>
        </p:nvSpPr>
        <p:spPr>
          <a:xfrm>
            <a:off x="1489946" y="3196280"/>
            <a:ext cx="837647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时间。</a:t>
            </a:r>
          </a:p>
        </p:txBody>
      </p:sp>
      <p:sp>
        <p:nvSpPr>
          <p:cNvPr id="180" name="T180"/>
          <p:cNvSpPr txBox="1"/>
          <p:nvPr/>
        </p:nvSpPr>
        <p:spPr>
          <a:xfrm>
            <a:off x="1489946" y="3667688"/>
            <a:ext cx="3333977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AC =（35 + 水速）× 时间</a:t>
            </a:r>
          </a:p>
        </p:txBody>
      </p:sp>
      <p:sp>
        <p:nvSpPr>
          <p:cNvPr id="181" name="R181"/>
          <p:cNvSpPr/>
          <p:nvPr/>
        </p:nvSpPr>
        <p:spPr>
          <a:xfrm>
            <a:off x="6196678" y="1489620"/>
            <a:ext cx="4731901" cy="2751361"/>
          </a:xfrm>
          <a:prstGeom prst="roundRect">
            <a:avLst>
              <a:gd name="adj" fmla="val 4846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182" name="T182"/>
          <p:cNvSpPr txBox="1"/>
          <p:nvPr/>
        </p:nvSpPr>
        <p:spPr>
          <a:xfrm>
            <a:off x="6423205" y="1630302"/>
            <a:ext cx="3413849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 b="1">
                <a:solidFill>
                  <a:srgbClr val="3b7dd8"/>
                </a:solidFill>
                <a:latin typeface="Arial"/>
                <a:ea typeface="Microsoft YaHei"/>
              </a:rPr>
              <a:t>情况二：D 离 A 有多远？</a:t>
            </a:r>
          </a:p>
        </p:txBody>
      </p:sp>
      <p:sp>
        <p:nvSpPr>
          <p:cNvPr id="183" name="T183"/>
          <p:cNvSpPr txBox="1"/>
          <p:nvPr/>
        </p:nvSpPr>
        <p:spPr>
          <a:xfrm>
            <a:off x="6423205" y="2084095"/>
            <a:ext cx="4927889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乙从 A 顺水出发，到 D 停下，走的正是</a:t>
            </a:r>
          </a:p>
        </p:txBody>
      </p:sp>
      <p:sp>
        <p:nvSpPr>
          <p:cNvPr id="184" name="T184"/>
          <p:cNvSpPr txBox="1"/>
          <p:nvPr/>
        </p:nvSpPr>
        <p:spPr>
          <a:xfrm>
            <a:off x="6423205" y="2454823"/>
            <a:ext cx="688475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AD。</a:t>
            </a:r>
          </a:p>
        </p:txBody>
      </p:sp>
      <p:sp>
        <p:nvSpPr>
          <p:cNvPr id="185" name="T185"/>
          <p:cNvSpPr txBox="1"/>
          <p:nvPr/>
        </p:nvSpPr>
        <p:spPr>
          <a:xfrm>
            <a:off x="6423205" y="2825552"/>
            <a:ext cx="552913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乙顺水速度 =</a:t>
            </a: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 乙速 + 水速</a:t>
            </a: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，时间也一样。</a:t>
            </a:r>
          </a:p>
        </p:txBody>
      </p:sp>
      <p:sp>
        <p:nvSpPr>
          <p:cNvPr id="186" name="T186"/>
          <p:cNvSpPr txBox="1"/>
          <p:nvPr/>
        </p:nvSpPr>
        <p:spPr>
          <a:xfrm>
            <a:off x="6423205" y="3296959"/>
            <a:ext cx="3594735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AD =（乙速 + 水速）× 时间</a:t>
            </a:r>
          </a:p>
        </p:txBody>
      </p:sp>
      <p:sp>
        <p:nvSpPr>
          <p:cNvPr id="187" name="R187"/>
          <p:cNvSpPr/>
          <p:nvPr/>
        </p:nvSpPr>
        <p:spPr>
          <a:xfrm>
            <a:off x="1263419" y="4425560"/>
            <a:ext cx="9665161" cy="1090686"/>
          </a:xfrm>
          <a:prstGeom prst="roundRect">
            <a:avLst>
              <a:gd name="adj" fmla="val 10479"/>
            </a:avLst>
          </a:prstGeom>
          <a:solidFill>
            <a:srgbClr val="fdecea"/>
          </a:solidFill>
          <a:ln w="25400">
            <a:solidFill>
              <a:srgbClr val="e8552d"/>
            </a:solidFill>
          </a:ln>
        </p:spPr>
      </p:sp>
      <p:sp>
        <p:nvSpPr>
          <p:cNvPr id="188" name="T188"/>
          <p:cNvSpPr txBox="1"/>
          <p:nvPr/>
        </p:nvSpPr>
        <p:spPr>
          <a:xfrm>
            <a:off x="2793133" y="4547247"/>
            <a:ext cx="8455338" cy="44043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550" b="1">
                <a:solidFill>
                  <a:srgbClr val="b0142b"/>
                </a:solidFill>
                <a:latin typeface="Arial"/>
                <a:ea typeface="Microsoft YaHei"/>
              </a:rPr>
              <a:t>CD = | AC − AD | = | 35 − 乙速 | × 时间 = 30 公里</a:t>
            </a:r>
          </a:p>
        </p:txBody>
      </p:sp>
      <p:sp>
        <p:nvSpPr>
          <p:cNvPr id="189" name="T189"/>
          <p:cNvSpPr txBox="1"/>
          <p:nvPr/>
        </p:nvSpPr>
        <p:spPr>
          <a:xfrm>
            <a:off x="3128074" y="5020772"/>
            <a:ext cx="7597721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666666"/>
                </a:solidFill>
                <a:latin typeface="Arial"/>
                <a:ea typeface="Microsoft YaHei"/>
              </a:rPr>
              <a:t>两个「水速」又相互抵消了 —— CD 只跟甲乙两船静水速度差有关</a:t>
            </a:r>
          </a:p>
        </p:txBody>
      </p:sp>
      <p:sp>
        <p:nvSpPr>
          <p:cNvPr id="190" name="R190"/>
          <p:cNvSpPr/>
          <p:nvPr/>
        </p:nvSpPr>
        <p:spPr>
          <a:xfrm>
            <a:off x="1263419" y="5684044"/>
            <a:ext cx="9665161" cy="662801"/>
          </a:xfrm>
          <a:prstGeom prst="roundRect">
            <a:avLst>
              <a:gd name="adj" fmla="val 8622"/>
            </a:avLst>
          </a:prstGeom>
          <a:solidFill>
            <a:srgbClr val="e8f5e9"/>
          </a:solidFill>
        </p:spPr>
      </p:sp>
      <p:sp>
        <p:nvSpPr>
          <p:cNvPr id="191" name="L191"/>
          <p:cNvSpPr/>
          <p:nvPr/>
        </p:nvSpPr>
        <p:spPr>
          <a:xfrm>
            <a:off x="1263419" y="5684044"/>
            <a:ext cx="9525" cy="662801"/>
          </a:xfrm>
          <a:prstGeom prst="line">
            <a:avLst/>
          </a:prstGeom>
          <a:noFill/>
          <a:ln w="50800">
            <a:solidFill>
              <a:srgbClr val="2e7d32"/>
            </a:solidFill>
          </a:ln>
        </p:spPr>
      </p:sp>
      <p:sp>
        <p:nvSpPr>
          <p:cNvPr id="192" name="T192"/>
          <p:cNvSpPr txBox="1"/>
          <p:nvPr/>
        </p:nvSpPr>
        <p:spPr>
          <a:xfrm>
            <a:off x="1481556" y="5746263"/>
            <a:ext cx="10898283" cy="4663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700" b="1">
                <a:solidFill>
                  <a:srgbClr val="2e7d32"/>
                </a:solidFill>
                <a:latin typeface="Arial"/>
                <a:ea typeface="Microsoft YaHei"/>
              </a:rPr>
              <a:t>核心</a:t>
            </a: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速度差 × 相遇时间 = 30。相遇时间 = 180 ÷（35 + 乙速），两种可能都要算。</a:t>
            </a:r>
          </a:p>
        </p:txBody>
      </p:sp>
      <p:sp>
        <p:nvSpPr>
          <p:cNvPr id="193" name="T193"/>
          <p:cNvSpPr txBox="1"/>
          <p:nvPr/>
        </p:nvSpPr>
        <p:spPr>
          <a:xfrm>
            <a:off x="609600" y="6472428"/>
            <a:ext cx="1628203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第9题</a:t>
            </a:r>
          </a:p>
        </p:txBody>
      </p:sp>
      <p:sp>
        <p:nvSpPr>
          <p:cNvPr id="194" name="T194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5" name="R195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196" name="T196"/>
          <p:cNvSpPr txBox="1"/>
          <p:nvPr/>
        </p:nvSpPr>
        <p:spPr>
          <a:xfrm>
            <a:off x="609600" y="350520"/>
            <a:ext cx="1977771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e8552d"/>
                </a:solidFill>
                <a:latin typeface="Arial"/>
                <a:ea typeface="Microsoft YaHei"/>
              </a:rPr>
              <a:t>第 9 题 · 情况一</a:t>
            </a:r>
          </a:p>
        </p:txBody>
      </p:sp>
      <p:sp>
        <p:nvSpPr>
          <p:cNvPr id="197" name="T197"/>
          <p:cNvSpPr txBox="1"/>
          <p:nvPr/>
        </p:nvSpPr>
        <p:spPr>
          <a:xfrm>
            <a:off x="609600" y="637032"/>
            <a:ext cx="3584448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如果乙船比较慢</a:t>
            </a:r>
          </a:p>
        </p:txBody>
      </p:sp>
      <p:sp>
        <p:nvSpPr>
          <p:cNvPr id="198" name="R198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199" name="R199"/>
          <p:cNvSpPr/>
          <p:nvPr/>
        </p:nvSpPr>
        <p:spPr>
          <a:xfrm>
            <a:off x="1312984" y="1489620"/>
            <a:ext cx="9566030" cy="572965"/>
          </a:xfrm>
          <a:prstGeom prst="roundRect">
            <a:avLst>
              <a:gd name="adj" fmla="val 9974"/>
            </a:avLst>
          </a:prstGeom>
          <a:solidFill>
            <a:srgbClr val="fff4e5"/>
          </a:solidFill>
        </p:spPr>
      </p:sp>
      <p:sp>
        <p:nvSpPr>
          <p:cNvPr id="200" name="L200"/>
          <p:cNvSpPr/>
          <p:nvPr/>
        </p:nvSpPr>
        <p:spPr>
          <a:xfrm>
            <a:off x="1312984" y="1489620"/>
            <a:ext cx="9525" cy="572965"/>
          </a:xfrm>
          <a:prstGeom prst="line">
            <a:avLst/>
          </a:prstGeom>
          <a:noFill/>
          <a:ln w="50800">
            <a:solidFill>
              <a:srgbClr val="e8952d"/>
            </a:solidFill>
          </a:ln>
        </p:spPr>
      </p:sp>
      <p:sp>
        <p:nvSpPr>
          <p:cNvPr id="201" name="T201"/>
          <p:cNvSpPr txBox="1"/>
          <p:nvPr/>
        </p:nvSpPr>
        <p:spPr>
          <a:xfrm>
            <a:off x="1528884" y="1567012"/>
            <a:ext cx="5767480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 b="1">
                <a:solidFill>
                  <a:srgbClr val="a65b00"/>
                </a:solidFill>
                <a:latin typeface="Arial"/>
                <a:ea typeface="Microsoft YaHei"/>
              </a:rPr>
              <a:t>假设</a:t>
            </a: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乙船静水速度 比甲船慢，即 乙速 &lt; 35。</a:t>
            </a:r>
          </a:p>
        </p:txBody>
      </p:sp>
      <p:sp>
        <p:nvSpPr>
          <p:cNvPr id="202" name="R202"/>
          <p:cNvSpPr/>
          <p:nvPr/>
        </p:nvSpPr>
        <p:spPr>
          <a:xfrm>
            <a:off x="1312984" y="2245270"/>
            <a:ext cx="9566030" cy="647699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203" name="R203"/>
          <p:cNvSpPr/>
          <p:nvPr/>
        </p:nvSpPr>
        <p:spPr>
          <a:xfrm>
            <a:off x="1520580" y="2386436"/>
            <a:ext cx="365369" cy="365369"/>
          </a:xfrm>
          <a:prstGeom prst="roundRect">
            <a:avLst>
              <a:gd name="adj" fmla="val 49999"/>
            </a:avLst>
          </a:prstGeom>
          <a:solidFill>
            <a:srgbClr val="e8552d"/>
          </a:solidFill>
        </p:spPr>
      </p:sp>
      <p:sp>
        <p:nvSpPr>
          <p:cNvPr id="204" name="T204"/>
          <p:cNvSpPr txBox="1"/>
          <p:nvPr/>
        </p:nvSpPr>
        <p:spPr>
          <a:xfrm>
            <a:off x="1639948" y="2377634"/>
            <a:ext cx="16209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1</a:t>
            </a:r>
          </a:p>
        </p:txBody>
      </p:sp>
      <p:sp>
        <p:nvSpPr>
          <p:cNvPr id="205" name="T205"/>
          <p:cNvSpPr txBox="1"/>
          <p:nvPr/>
        </p:nvSpPr>
        <p:spPr>
          <a:xfrm>
            <a:off x="2035419" y="2360029"/>
            <a:ext cx="7110085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速度差 = 35 − 乙速，所以（35 − 乙速）× 时间 = 30</a:t>
            </a:r>
          </a:p>
        </p:txBody>
      </p:sp>
      <p:sp>
        <p:nvSpPr>
          <p:cNvPr id="206" name="R206"/>
          <p:cNvSpPr/>
          <p:nvPr/>
        </p:nvSpPr>
        <p:spPr>
          <a:xfrm>
            <a:off x="1312984" y="3009224"/>
            <a:ext cx="9566030" cy="64770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207" name="R207"/>
          <p:cNvSpPr/>
          <p:nvPr/>
        </p:nvSpPr>
        <p:spPr>
          <a:xfrm>
            <a:off x="1520580" y="3150389"/>
            <a:ext cx="365369" cy="365369"/>
          </a:xfrm>
          <a:prstGeom prst="roundRect">
            <a:avLst>
              <a:gd name="adj" fmla="val 49999"/>
            </a:avLst>
          </a:prstGeom>
          <a:solidFill>
            <a:srgbClr val="e8552d"/>
          </a:solidFill>
        </p:spPr>
      </p:sp>
      <p:sp>
        <p:nvSpPr>
          <p:cNvPr id="208" name="T208"/>
          <p:cNvSpPr txBox="1"/>
          <p:nvPr/>
        </p:nvSpPr>
        <p:spPr>
          <a:xfrm>
            <a:off x="1639948" y="3141587"/>
            <a:ext cx="16209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2</a:t>
            </a:r>
          </a:p>
        </p:txBody>
      </p:sp>
      <p:sp>
        <p:nvSpPr>
          <p:cNvPr id="209" name="T209"/>
          <p:cNvSpPr txBox="1"/>
          <p:nvPr/>
        </p:nvSpPr>
        <p:spPr>
          <a:xfrm>
            <a:off x="2035419" y="3123983"/>
            <a:ext cx="10881819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时间 = 180 ÷（35 + 乙速），代入：</a:t>
            </a:r>
            <a:r>
              <a:rPr lang="zh-CN" dirty="0" sz="2100" b="1">
                <a:solidFill>
                  <a:srgbClr val="b0142b"/>
                </a:solidFill>
                <a:latin typeface="Arial"/>
                <a:ea typeface="Microsoft YaHei"/>
              </a:rPr>
              <a:t>（35 − 乙速）× 180 = 30 ×（35 + 乙速）</a:t>
            </a:r>
          </a:p>
        </p:txBody>
      </p:sp>
      <p:sp>
        <p:nvSpPr>
          <p:cNvPr id="210" name="R210"/>
          <p:cNvSpPr/>
          <p:nvPr/>
        </p:nvSpPr>
        <p:spPr>
          <a:xfrm>
            <a:off x="1312984" y="3773178"/>
            <a:ext cx="9566030" cy="64770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211" name="R211"/>
          <p:cNvSpPr/>
          <p:nvPr/>
        </p:nvSpPr>
        <p:spPr>
          <a:xfrm>
            <a:off x="1520580" y="3914343"/>
            <a:ext cx="365369" cy="365369"/>
          </a:xfrm>
          <a:prstGeom prst="roundRect">
            <a:avLst>
              <a:gd name="adj" fmla="val 49999"/>
            </a:avLst>
          </a:prstGeom>
          <a:solidFill>
            <a:srgbClr val="e8552d"/>
          </a:solidFill>
        </p:spPr>
      </p:sp>
      <p:sp>
        <p:nvSpPr>
          <p:cNvPr id="212" name="T212"/>
          <p:cNvSpPr txBox="1"/>
          <p:nvPr/>
        </p:nvSpPr>
        <p:spPr>
          <a:xfrm>
            <a:off x="1639948" y="3905541"/>
            <a:ext cx="16209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3</a:t>
            </a:r>
          </a:p>
        </p:txBody>
      </p:sp>
      <p:sp>
        <p:nvSpPr>
          <p:cNvPr id="213" name="T213"/>
          <p:cNvSpPr txBox="1"/>
          <p:nvPr/>
        </p:nvSpPr>
        <p:spPr>
          <a:xfrm>
            <a:off x="2035419" y="3887937"/>
            <a:ext cx="6463176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两边都除以 30：</a:t>
            </a:r>
            <a:r>
              <a:rPr lang="zh-CN" dirty="0" sz="2100" b="1">
                <a:solidFill>
                  <a:srgbClr val="b0142b"/>
                </a:solidFill>
                <a:latin typeface="Arial"/>
                <a:ea typeface="Microsoft YaHei"/>
              </a:rPr>
              <a:t>6 ×（35 − 乙速）= 35 + 乙速</a:t>
            </a:r>
          </a:p>
        </p:txBody>
      </p:sp>
      <p:sp>
        <p:nvSpPr>
          <p:cNvPr id="214" name="R214"/>
          <p:cNvSpPr/>
          <p:nvPr/>
        </p:nvSpPr>
        <p:spPr>
          <a:xfrm>
            <a:off x="1312984" y="4537132"/>
            <a:ext cx="9566030" cy="64770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215" name="R215"/>
          <p:cNvSpPr/>
          <p:nvPr/>
        </p:nvSpPr>
        <p:spPr>
          <a:xfrm>
            <a:off x="1520580" y="4678297"/>
            <a:ext cx="365369" cy="365368"/>
          </a:xfrm>
          <a:prstGeom prst="roundRect">
            <a:avLst>
              <a:gd name="adj" fmla="val 50000"/>
            </a:avLst>
          </a:prstGeom>
          <a:solidFill>
            <a:srgbClr val="e8552d"/>
          </a:solidFill>
        </p:spPr>
      </p:sp>
      <p:sp>
        <p:nvSpPr>
          <p:cNvPr id="216" name="T216"/>
          <p:cNvSpPr txBox="1"/>
          <p:nvPr/>
        </p:nvSpPr>
        <p:spPr>
          <a:xfrm>
            <a:off x="1639948" y="4669495"/>
            <a:ext cx="16209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4</a:t>
            </a:r>
          </a:p>
        </p:txBody>
      </p:sp>
      <p:sp>
        <p:nvSpPr>
          <p:cNvPr id="217" name="T217"/>
          <p:cNvSpPr txBox="1"/>
          <p:nvPr/>
        </p:nvSpPr>
        <p:spPr>
          <a:xfrm>
            <a:off x="2035419" y="4651891"/>
            <a:ext cx="7577885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210 − 6乙速 = 35 + 乙速 → 175 = 7乙速 →</a:t>
            </a:r>
            <a:r>
              <a:rPr lang="zh-CN" dirty="0" sz="2100" b="1">
                <a:solidFill>
                  <a:srgbClr val="b0142b"/>
                </a:solidFill>
                <a:latin typeface="Arial"/>
                <a:ea typeface="Microsoft YaHei"/>
              </a:rPr>
              <a:t> 乙速 = 25</a:t>
            </a:r>
          </a:p>
        </p:txBody>
      </p:sp>
      <p:sp>
        <p:nvSpPr>
          <p:cNvPr id="218" name="R218"/>
          <p:cNvSpPr/>
          <p:nvPr/>
        </p:nvSpPr>
        <p:spPr>
          <a:xfrm>
            <a:off x="1312984" y="5367516"/>
            <a:ext cx="9566030" cy="979854"/>
          </a:xfrm>
          <a:prstGeom prst="roundRect">
            <a:avLst>
              <a:gd name="adj" fmla="val 13609"/>
            </a:avLst>
          </a:prstGeom>
          <a:solidFill>
            <a:srgbClr val="e8f5e9"/>
          </a:solidFill>
          <a:ln w="25400">
            <a:solidFill>
              <a:srgbClr val="2e7d32"/>
            </a:solidFill>
          </a:ln>
        </p:spPr>
      </p:sp>
      <p:sp>
        <p:nvSpPr>
          <p:cNvPr id="219" name="T219"/>
          <p:cNvSpPr txBox="1"/>
          <p:nvPr/>
        </p:nvSpPr>
        <p:spPr>
          <a:xfrm>
            <a:off x="3324851" y="5504032"/>
            <a:ext cx="8691302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公里/小时。25 &lt; 35 符合假设 ✓ 相遇时间 = 180÷60 = 3 小时，CD =</a:t>
            </a:r>
          </a:p>
        </p:txBody>
      </p:sp>
      <p:sp>
        <p:nvSpPr>
          <p:cNvPr id="220" name="T220"/>
          <p:cNvSpPr txBox="1"/>
          <p:nvPr/>
        </p:nvSpPr>
        <p:spPr>
          <a:xfrm>
            <a:off x="1545492" y="5532431"/>
            <a:ext cx="5134277" cy="56997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300" b="1">
                <a:solidFill>
                  <a:srgbClr val="2e7d32"/>
                </a:solidFill>
                <a:latin typeface="Arial"/>
                <a:ea typeface="Microsoft YaHei"/>
              </a:rPr>
              <a:t>乙速 = 25</a:t>
            </a: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（35−25）×3 = 30 ✓</a:t>
            </a:r>
          </a:p>
        </p:txBody>
      </p:sp>
      <p:sp>
        <p:nvSpPr>
          <p:cNvPr id="221" name="T221"/>
          <p:cNvSpPr txBox="1"/>
          <p:nvPr/>
        </p:nvSpPr>
        <p:spPr>
          <a:xfrm>
            <a:off x="609600" y="6472428"/>
            <a:ext cx="1628203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第9题</a:t>
            </a:r>
          </a:p>
        </p:txBody>
      </p:sp>
      <p:sp>
        <p:nvSpPr>
          <p:cNvPr id="222" name="T222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3" name="R223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224" name="T224"/>
          <p:cNvSpPr txBox="1"/>
          <p:nvPr/>
        </p:nvSpPr>
        <p:spPr>
          <a:xfrm>
            <a:off x="609600" y="350520"/>
            <a:ext cx="1977771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e8552d"/>
                </a:solidFill>
                <a:latin typeface="Arial"/>
                <a:ea typeface="Microsoft YaHei"/>
              </a:rPr>
              <a:t>第 9 题 · 情况二</a:t>
            </a:r>
          </a:p>
        </p:txBody>
      </p:sp>
      <p:sp>
        <p:nvSpPr>
          <p:cNvPr id="225" name="T225"/>
          <p:cNvSpPr txBox="1"/>
          <p:nvPr/>
        </p:nvSpPr>
        <p:spPr>
          <a:xfrm>
            <a:off x="609600" y="637032"/>
            <a:ext cx="3584448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如果乙船比较快</a:t>
            </a:r>
          </a:p>
        </p:txBody>
      </p:sp>
      <p:sp>
        <p:nvSpPr>
          <p:cNvPr id="226" name="R226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227" name="R227"/>
          <p:cNvSpPr/>
          <p:nvPr/>
        </p:nvSpPr>
        <p:spPr>
          <a:xfrm>
            <a:off x="1312984" y="1489620"/>
            <a:ext cx="9566030" cy="572965"/>
          </a:xfrm>
          <a:prstGeom prst="roundRect">
            <a:avLst>
              <a:gd name="adj" fmla="val 9974"/>
            </a:avLst>
          </a:prstGeom>
          <a:solidFill>
            <a:srgbClr val="fff4e5"/>
          </a:solidFill>
        </p:spPr>
      </p:sp>
      <p:sp>
        <p:nvSpPr>
          <p:cNvPr id="228" name="L228"/>
          <p:cNvSpPr/>
          <p:nvPr/>
        </p:nvSpPr>
        <p:spPr>
          <a:xfrm>
            <a:off x="1312984" y="1489620"/>
            <a:ext cx="9525" cy="572965"/>
          </a:xfrm>
          <a:prstGeom prst="line">
            <a:avLst/>
          </a:prstGeom>
          <a:noFill/>
          <a:ln w="50800">
            <a:solidFill>
              <a:srgbClr val="e8952d"/>
            </a:solidFill>
          </a:ln>
        </p:spPr>
      </p:sp>
      <p:sp>
        <p:nvSpPr>
          <p:cNvPr id="229" name="T229"/>
          <p:cNvSpPr txBox="1"/>
          <p:nvPr/>
        </p:nvSpPr>
        <p:spPr>
          <a:xfrm>
            <a:off x="1528884" y="1567012"/>
            <a:ext cx="5767480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 b="1">
                <a:solidFill>
                  <a:srgbClr val="a65b00"/>
                </a:solidFill>
                <a:latin typeface="Arial"/>
                <a:ea typeface="Microsoft YaHei"/>
              </a:rPr>
              <a:t>假设</a:t>
            </a: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乙船静水速度 比甲船快，即 乙速 &gt; 35。</a:t>
            </a:r>
          </a:p>
        </p:txBody>
      </p:sp>
      <p:sp>
        <p:nvSpPr>
          <p:cNvPr id="230" name="R230"/>
          <p:cNvSpPr/>
          <p:nvPr/>
        </p:nvSpPr>
        <p:spPr>
          <a:xfrm>
            <a:off x="1312984" y="2245270"/>
            <a:ext cx="9566030" cy="647699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231" name="R231"/>
          <p:cNvSpPr/>
          <p:nvPr/>
        </p:nvSpPr>
        <p:spPr>
          <a:xfrm>
            <a:off x="1520580" y="2386436"/>
            <a:ext cx="365369" cy="365369"/>
          </a:xfrm>
          <a:prstGeom prst="roundRect">
            <a:avLst>
              <a:gd name="adj" fmla="val 49999"/>
            </a:avLst>
          </a:prstGeom>
          <a:solidFill>
            <a:srgbClr val="3b7dd8"/>
          </a:solidFill>
        </p:spPr>
      </p:sp>
      <p:sp>
        <p:nvSpPr>
          <p:cNvPr id="232" name="T232"/>
          <p:cNvSpPr txBox="1"/>
          <p:nvPr/>
        </p:nvSpPr>
        <p:spPr>
          <a:xfrm>
            <a:off x="1639948" y="2377634"/>
            <a:ext cx="16209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1</a:t>
            </a:r>
          </a:p>
        </p:txBody>
      </p:sp>
      <p:sp>
        <p:nvSpPr>
          <p:cNvPr id="233" name="T233"/>
          <p:cNvSpPr txBox="1"/>
          <p:nvPr/>
        </p:nvSpPr>
        <p:spPr>
          <a:xfrm>
            <a:off x="2035419" y="2360029"/>
            <a:ext cx="7110085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速度差 = 乙速 − 35，所以（乙速 − 35）× 时间 = 30</a:t>
            </a:r>
          </a:p>
        </p:txBody>
      </p:sp>
      <p:sp>
        <p:nvSpPr>
          <p:cNvPr id="234" name="R234"/>
          <p:cNvSpPr/>
          <p:nvPr/>
        </p:nvSpPr>
        <p:spPr>
          <a:xfrm>
            <a:off x="1312984" y="3009224"/>
            <a:ext cx="9566030" cy="64770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235" name="R235"/>
          <p:cNvSpPr/>
          <p:nvPr/>
        </p:nvSpPr>
        <p:spPr>
          <a:xfrm>
            <a:off x="1520580" y="3150389"/>
            <a:ext cx="365369" cy="365369"/>
          </a:xfrm>
          <a:prstGeom prst="roundRect">
            <a:avLst>
              <a:gd name="adj" fmla="val 49999"/>
            </a:avLst>
          </a:prstGeom>
          <a:solidFill>
            <a:srgbClr val="3b7dd8"/>
          </a:solidFill>
        </p:spPr>
      </p:sp>
      <p:sp>
        <p:nvSpPr>
          <p:cNvPr id="236" name="T236"/>
          <p:cNvSpPr txBox="1"/>
          <p:nvPr/>
        </p:nvSpPr>
        <p:spPr>
          <a:xfrm>
            <a:off x="1639948" y="3141587"/>
            <a:ext cx="16209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2</a:t>
            </a:r>
          </a:p>
        </p:txBody>
      </p:sp>
      <p:sp>
        <p:nvSpPr>
          <p:cNvPr id="237" name="T237"/>
          <p:cNvSpPr txBox="1"/>
          <p:nvPr/>
        </p:nvSpPr>
        <p:spPr>
          <a:xfrm>
            <a:off x="2035419" y="3123983"/>
            <a:ext cx="10881819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时间 = 180 ÷（35 + 乙速），代入：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（乙速 − 35）× 180 = 30 ×（35 + 乙速）</a:t>
            </a:r>
          </a:p>
        </p:txBody>
      </p:sp>
      <p:sp>
        <p:nvSpPr>
          <p:cNvPr id="238" name="R238"/>
          <p:cNvSpPr/>
          <p:nvPr/>
        </p:nvSpPr>
        <p:spPr>
          <a:xfrm>
            <a:off x="1312984" y="3773178"/>
            <a:ext cx="9566030" cy="64770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239" name="R239"/>
          <p:cNvSpPr/>
          <p:nvPr/>
        </p:nvSpPr>
        <p:spPr>
          <a:xfrm>
            <a:off x="1520580" y="3914343"/>
            <a:ext cx="365369" cy="365369"/>
          </a:xfrm>
          <a:prstGeom prst="roundRect">
            <a:avLst>
              <a:gd name="adj" fmla="val 49999"/>
            </a:avLst>
          </a:prstGeom>
          <a:solidFill>
            <a:srgbClr val="3b7dd8"/>
          </a:solidFill>
        </p:spPr>
      </p:sp>
      <p:sp>
        <p:nvSpPr>
          <p:cNvPr id="240" name="T240"/>
          <p:cNvSpPr txBox="1"/>
          <p:nvPr/>
        </p:nvSpPr>
        <p:spPr>
          <a:xfrm>
            <a:off x="1639948" y="3905541"/>
            <a:ext cx="16209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3</a:t>
            </a:r>
          </a:p>
        </p:txBody>
      </p:sp>
      <p:sp>
        <p:nvSpPr>
          <p:cNvPr id="241" name="T241"/>
          <p:cNvSpPr txBox="1"/>
          <p:nvPr/>
        </p:nvSpPr>
        <p:spPr>
          <a:xfrm>
            <a:off x="2035419" y="3887937"/>
            <a:ext cx="6463176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两边都除以 30：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6 ×（乙速 − 35）= 35 + 乙速</a:t>
            </a:r>
          </a:p>
        </p:txBody>
      </p:sp>
      <p:sp>
        <p:nvSpPr>
          <p:cNvPr id="242" name="R242"/>
          <p:cNvSpPr/>
          <p:nvPr/>
        </p:nvSpPr>
        <p:spPr>
          <a:xfrm>
            <a:off x="1312984" y="4537132"/>
            <a:ext cx="9566030" cy="64770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243" name="R243"/>
          <p:cNvSpPr/>
          <p:nvPr/>
        </p:nvSpPr>
        <p:spPr>
          <a:xfrm>
            <a:off x="1520580" y="4678297"/>
            <a:ext cx="365369" cy="365368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244" name="T244"/>
          <p:cNvSpPr txBox="1"/>
          <p:nvPr/>
        </p:nvSpPr>
        <p:spPr>
          <a:xfrm>
            <a:off x="1639948" y="4669495"/>
            <a:ext cx="16209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4</a:t>
            </a:r>
          </a:p>
        </p:txBody>
      </p:sp>
      <p:sp>
        <p:nvSpPr>
          <p:cNvPr id="245" name="T245"/>
          <p:cNvSpPr txBox="1"/>
          <p:nvPr/>
        </p:nvSpPr>
        <p:spPr>
          <a:xfrm>
            <a:off x="2035419" y="4651891"/>
            <a:ext cx="7577885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6乙速 − 210 = 35 + 乙速 → 5乙速 = 245 →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乙速 = 49</a:t>
            </a:r>
          </a:p>
        </p:txBody>
      </p:sp>
      <p:sp>
        <p:nvSpPr>
          <p:cNvPr id="246" name="R246"/>
          <p:cNvSpPr/>
          <p:nvPr/>
        </p:nvSpPr>
        <p:spPr>
          <a:xfrm>
            <a:off x="1312984" y="5367516"/>
            <a:ext cx="9566030" cy="979854"/>
          </a:xfrm>
          <a:prstGeom prst="roundRect">
            <a:avLst>
              <a:gd name="adj" fmla="val 13609"/>
            </a:avLst>
          </a:prstGeom>
          <a:solidFill>
            <a:srgbClr val="e8f5e9"/>
          </a:solidFill>
          <a:ln w="25400">
            <a:solidFill>
              <a:srgbClr val="2e7d32"/>
            </a:solidFill>
          </a:ln>
        </p:spPr>
      </p:sp>
      <p:sp>
        <p:nvSpPr>
          <p:cNvPr id="247" name="T247"/>
          <p:cNvSpPr txBox="1"/>
          <p:nvPr/>
        </p:nvSpPr>
        <p:spPr>
          <a:xfrm>
            <a:off x="3324851" y="5504032"/>
            <a:ext cx="9137053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公里/小时。49 &gt; 35 符合假设 ✓ 相遇时间 = 180÷84，CD =（49−35）×</a:t>
            </a:r>
          </a:p>
        </p:txBody>
      </p:sp>
      <p:sp>
        <p:nvSpPr>
          <p:cNvPr id="248" name="T248"/>
          <p:cNvSpPr txBox="1"/>
          <p:nvPr/>
        </p:nvSpPr>
        <p:spPr>
          <a:xfrm>
            <a:off x="1545492" y="5532431"/>
            <a:ext cx="4376634" cy="56997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300" b="1">
                <a:solidFill>
                  <a:srgbClr val="2e7d32"/>
                </a:solidFill>
                <a:latin typeface="Arial"/>
                <a:ea typeface="Microsoft YaHei"/>
              </a:rPr>
              <a:t>乙速 = 49</a:t>
            </a: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180÷84 = 30 ✓</a:t>
            </a:r>
          </a:p>
        </p:txBody>
      </p:sp>
      <p:sp>
        <p:nvSpPr>
          <p:cNvPr id="249" name="T249"/>
          <p:cNvSpPr txBox="1"/>
          <p:nvPr/>
        </p:nvSpPr>
        <p:spPr>
          <a:xfrm>
            <a:off x="609600" y="6472428"/>
            <a:ext cx="1628203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第9题</a:t>
            </a:r>
          </a:p>
        </p:txBody>
      </p:sp>
      <p:sp>
        <p:nvSpPr>
          <p:cNvPr id="250" name="T250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1" name="R25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252" name="T252"/>
          <p:cNvSpPr txBox="1"/>
          <p:nvPr/>
        </p:nvSpPr>
        <p:spPr>
          <a:xfrm>
            <a:off x="609600" y="350520"/>
            <a:ext cx="1709547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e8552d"/>
                </a:solidFill>
                <a:latin typeface="Arial"/>
                <a:ea typeface="Microsoft YaHei"/>
              </a:rPr>
              <a:t>第 9 题 · 答案</a:t>
            </a:r>
          </a:p>
        </p:txBody>
      </p:sp>
      <p:sp>
        <p:nvSpPr>
          <p:cNvPr id="253" name="T253"/>
          <p:cNvSpPr txBox="1"/>
          <p:nvPr/>
        </p:nvSpPr>
        <p:spPr>
          <a:xfrm>
            <a:off x="609600" y="637032"/>
            <a:ext cx="3584448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两种可能都要写</a:t>
            </a:r>
          </a:p>
        </p:txBody>
      </p:sp>
      <p:sp>
        <p:nvSpPr>
          <p:cNvPr id="254" name="R254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e8552d"/>
          </a:solidFill>
        </p:spPr>
      </p:sp>
      <p:sp>
        <p:nvSpPr>
          <p:cNvPr id="255" name="R255"/>
          <p:cNvSpPr/>
          <p:nvPr/>
        </p:nvSpPr>
        <p:spPr>
          <a:xfrm>
            <a:off x="609600" y="1795462"/>
            <a:ext cx="10972800" cy="2529780"/>
          </a:xfrm>
          <a:prstGeom prst="roundRect">
            <a:avLst>
              <a:gd name="adj" fmla="val 6024"/>
            </a:avLst>
          </a:prstGeom>
          <a:solidFill>
            <a:srgbClr val="ffffff"/>
          </a:solidFill>
          <a:ln w="25400">
            <a:solidFill>
              <a:srgbClr val="2e7d32"/>
            </a:solidFill>
          </a:ln>
        </p:spPr>
      </p:sp>
      <p:sp>
        <p:nvSpPr>
          <p:cNvPr id="256" name="T256"/>
          <p:cNvSpPr txBox="1"/>
          <p:nvPr/>
        </p:nvSpPr>
        <p:spPr>
          <a:xfrm>
            <a:off x="5224462" y="2134933"/>
            <a:ext cx="2230945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666666"/>
                </a:solidFill>
                <a:latin typeface="Arial"/>
                <a:ea typeface="Microsoft YaHei"/>
              </a:rPr>
              <a:t>乙船静水速度 =</a:t>
            </a:r>
          </a:p>
        </p:txBody>
      </p:sp>
      <p:sp>
        <p:nvSpPr>
          <p:cNvPr id="257" name="T257"/>
          <p:cNvSpPr txBox="1"/>
          <p:nvPr/>
        </p:nvSpPr>
        <p:spPr>
          <a:xfrm>
            <a:off x="3126134" y="2539174"/>
            <a:ext cx="7602664" cy="9326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5400" b="1">
                <a:solidFill>
                  <a:srgbClr val="2e7d32"/>
                </a:solidFill>
                <a:latin typeface="Arial"/>
                <a:ea typeface="Microsoft YaHei"/>
              </a:rPr>
              <a:t>25 或 49 公里/小时</a:t>
            </a:r>
          </a:p>
        </p:txBody>
      </p:sp>
      <p:sp>
        <p:nvSpPr>
          <p:cNvPr id="258" name="T258"/>
          <p:cNvSpPr txBox="1"/>
          <p:nvPr/>
        </p:nvSpPr>
        <p:spPr>
          <a:xfrm>
            <a:off x="2628900" y="3611308"/>
            <a:ext cx="8875776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题目没有说甲乙谁快，所以「乙慢」和「乙快」两种情况都成立</a:t>
            </a:r>
          </a:p>
        </p:txBody>
      </p:sp>
      <p:sp>
        <p:nvSpPr>
          <p:cNvPr id="259" name="R259"/>
          <p:cNvSpPr/>
          <p:nvPr/>
        </p:nvSpPr>
        <p:spPr>
          <a:xfrm>
            <a:off x="609600" y="4553842"/>
            <a:ext cx="5372100" cy="1483816"/>
          </a:xfrm>
          <a:prstGeom prst="roundRect">
            <a:avLst>
              <a:gd name="adj" fmla="val 5135"/>
            </a:avLst>
          </a:prstGeom>
          <a:solidFill>
            <a:srgbClr val="fff4e5"/>
          </a:solidFill>
        </p:spPr>
      </p:sp>
      <p:sp>
        <p:nvSpPr>
          <p:cNvPr id="260" name="L260"/>
          <p:cNvSpPr/>
          <p:nvPr/>
        </p:nvSpPr>
        <p:spPr>
          <a:xfrm>
            <a:off x="609600" y="4553842"/>
            <a:ext cx="9525" cy="1483816"/>
          </a:xfrm>
          <a:prstGeom prst="line">
            <a:avLst/>
          </a:prstGeom>
          <a:noFill/>
          <a:ln w="50800">
            <a:solidFill>
              <a:srgbClr val="e8952d"/>
            </a:solidFill>
          </a:ln>
        </p:spPr>
      </p:sp>
      <p:sp>
        <p:nvSpPr>
          <p:cNvPr id="261" name="T261"/>
          <p:cNvSpPr txBox="1"/>
          <p:nvPr/>
        </p:nvSpPr>
        <p:spPr>
          <a:xfrm>
            <a:off x="857250" y="4721863"/>
            <a:ext cx="2218944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a65b00"/>
                </a:solidFill>
                <a:latin typeface="Arial"/>
                <a:ea typeface="Microsoft YaHei"/>
              </a:rPr>
              <a:t>为什么是「或」</a:t>
            </a:r>
          </a:p>
        </p:txBody>
      </p:sp>
      <p:sp>
        <p:nvSpPr>
          <p:cNvPr id="262" name="T262"/>
          <p:cNvSpPr txBox="1"/>
          <p:nvPr/>
        </p:nvSpPr>
        <p:spPr>
          <a:xfrm>
            <a:off x="857250" y="5147821"/>
            <a:ext cx="6101334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333333"/>
                </a:solidFill>
                <a:latin typeface="Arial"/>
                <a:ea typeface="Microsoft YaHei"/>
              </a:rPr>
              <a:t>速度差只给出距离差 CD=30，方向未定：35 −</a:t>
            </a:r>
          </a:p>
        </p:txBody>
      </p:sp>
      <p:sp>
        <p:nvSpPr>
          <p:cNvPr id="263" name="T263"/>
          <p:cNvSpPr txBox="1"/>
          <p:nvPr/>
        </p:nvSpPr>
        <p:spPr>
          <a:xfrm>
            <a:off x="857250" y="5513492"/>
            <a:ext cx="6035802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333333"/>
                </a:solidFill>
                <a:latin typeface="Arial"/>
                <a:ea typeface="Microsoft YaHei"/>
              </a:rPr>
              <a:t>乙速 与 乙速 − 35 都对，分别得到 25 和 49。</a:t>
            </a:r>
          </a:p>
        </p:txBody>
      </p:sp>
      <p:sp>
        <p:nvSpPr>
          <p:cNvPr id="264" name="R264"/>
          <p:cNvSpPr/>
          <p:nvPr/>
        </p:nvSpPr>
        <p:spPr>
          <a:xfrm>
            <a:off x="6210300" y="4553842"/>
            <a:ext cx="5372100" cy="1483816"/>
          </a:xfrm>
          <a:prstGeom prst="roundRect">
            <a:avLst>
              <a:gd name="adj" fmla="val 5135"/>
            </a:avLst>
          </a:prstGeom>
          <a:solidFill>
            <a:srgbClr val="fff4e5"/>
          </a:solidFill>
        </p:spPr>
      </p:sp>
      <p:sp>
        <p:nvSpPr>
          <p:cNvPr id="265" name="L265"/>
          <p:cNvSpPr/>
          <p:nvPr/>
        </p:nvSpPr>
        <p:spPr>
          <a:xfrm>
            <a:off x="6210300" y="4553842"/>
            <a:ext cx="9525" cy="1483816"/>
          </a:xfrm>
          <a:prstGeom prst="line">
            <a:avLst/>
          </a:prstGeom>
          <a:noFill/>
          <a:ln w="50800">
            <a:solidFill>
              <a:srgbClr val="e8952d"/>
            </a:solidFill>
          </a:ln>
        </p:spPr>
      </p:sp>
      <p:sp>
        <p:nvSpPr>
          <p:cNvPr id="266" name="T266"/>
          <p:cNvSpPr txBox="1"/>
          <p:nvPr/>
        </p:nvSpPr>
        <p:spPr>
          <a:xfrm>
            <a:off x="6457950" y="4721863"/>
            <a:ext cx="1267968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a65b00"/>
                </a:solidFill>
                <a:latin typeface="Arial"/>
                <a:ea typeface="Microsoft YaHei"/>
              </a:rPr>
              <a:t>检验技巧</a:t>
            </a:r>
          </a:p>
        </p:txBody>
      </p:sp>
      <p:sp>
        <p:nvSpPr>
          <p:cNvPr id="267" name="T267"/>
          <p:cNvSpPr txBox="1"/>
          <p:nvPr/>
        </p:nvSpPr>
        <p:spPr>
          <a:xfrm>
            <a:off x="6457950" y="5147821"/>
            <a:ext cx="6064758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333333"/>
                </a:solidFill>
                <a:latin typeface="Arial"/>
                <a:ea typeface="Microsoft YaHei"/>
              </a:rPr>
              <a:t>算出答案后带回：相遇时间、CD 都核对一遍，</a:t>
            </a:r>
          </a:p>
        </p:txBody>
      </p:sp>
      <p:sp>
        <p:nvSpPr>
          <p:cNvPr id="268" name="T268"/>
          <p:cNvSpPr txBox="1"/>
          <p:nvPr/>
        </p:nvSpPr>
        <p:spPr>
          <a:xfrm>
            <a:off x="6457950" y="5513492"/>
            <a:ext cx="3803904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333333"/>
                </a:solidFill>
                <a:latin typeface="Arial"/>
                <a:ea typeface="Microsoft YaHei"/>
              </a:rPr>
              <a:t>再确认答案符合当时的假设。</a:t>
            </a:r>
          </a:p>
        </p:txBody>
      </p:sp>
      <p:sp>
        <p:nvSpPr>
          <p:cNvPr id="269" name="T269"/>
          <p:cNvSpPr txBox="1"/>
          <p:nvPr/>
        </p:nvSpPr>
        <p:spPr>
          <a:xfrm>
            <a:off x="609600" y="6472428"/>
            <a:ext cx="1628203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第9题</a:t>
            </a:r>
          </a:p>
        </p:txBody>
      </p:sp>
      <p:sp>
        <p:nvSpPr>
          <p:cNvPr id="270" name="T270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1" name="R27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272" name="T272"/>
          <p:cNvSpPr txBox="1"/>
          <p:nvPr/>
        </p:nvSpPr>
        <p:spPr>
          <a:xfrm>
            <a:off x="609600" y="350520"/>
            <a:ext cx="2949892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3b7dd8"/>
                </a:solidFill>
                <a:latin typeface="Arial"/>
                <a:ea typeface="Microsoft YaHei"/>
              </a:rPr>
              <a:t>第 10 题 · 环形跑道追及</a:t>
            </a:r>
          </a:p>
        </p:txBody>
      </p:sp>
      <p:sp>
        <p:nvSpPr>
          <p:cNvPr id="273" name="T273"/>
          <p:cNvSpPr txBox="1"/>
          <p:nvPr/>
        </p:nvSpPr>
        <p:spPr>
          <a:xfrm>
            <a:off x="609600" y="637032"/>
            <a:ext cx="7680960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题目：两次追上，速度变了几次？</a:t>
            </a:r>
          </a:p>
        </p:txBody>
      </p:sp>
      <p:sp>
        <p:nvSpPr>
          <p:cNvPr id="274" name="R274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275" name="R275"/>
          <p:cNvSpPr/>
          <p:nvPr/>
        </p:nvSpPr>
        <p:spPr>
          <a:xfrm>
            <a:off x="683883" y="1489620"/>
            <a:ext cx="10824232" cy="1811379"/>
          </a:xfrm>
          <a:prstGeom prst="roundRect">
            <a:avLst>
              <a:gd name="adj" fmla="val 7361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276" name="T276"/>
          <p:cNvSpPr txBox="1"/>
          <p:nvPr/>
        </p:nvSpPr>
        <p:spPr>
          <a:xfrm>
            <a:off x="956368" y="1756442"/>
            <a:ext cx="13195903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某校运会在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400 米环形跑道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上进行 10000 米比赛，甲乙同时起跑，乙速超过甲速。 第</a:t>
            </a:r>
          </a:p>
        </p:txBody>
      </p:sp>
      <p:sp>
        <p:nvSpPr>
          <p:cNvPr id="277" name="T277"/>
          <p:cNvSpPr txBox="1"/>
          <p:nvPr/>
        </p:nvSpPr>
        <p:spPr>
          <a:xfrm>
            <a:off x="956368" y="2203635"/>
            <a:ext cx="13749310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15 分钟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甲加快速度；第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18 分钟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甲追上乙并开始超过； 第</a:t>
            </a:r>
            <a:r>
              <a:rPr lang="zh-CN" dirty="0" sz="2100" b="1">
                <a:solidFill>
                  <a:srgbClr val="2e5fb0"/>
                </a:solidFill>
                <a:latin typeface="Arial"/>
                <a:ea typeface="Microsoft YaHei"/>
              </a:rPr>
              <a:t> 23 分钟</a:t>
            </a: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甲再次追上乙。求：</a:t>
            </a:r>
          </a:p>
        </p:txBody>
      </p:sp>
      <p:sp>
        <p:nvSpPr>
          <p:cNvPr id="278" name="T278"/>
          <p:cNvSpPr txBox="1"/>
          <p:nvPr/>
        </p:nvSpPr>
        <p:spPr>
          <a:xfrm>
            <a:off x="956368" y="2650827"/>
            <a:ext cx="10439370" cy="3627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2100">
                <a:solidFill>
                  <a:srgbClr val="333333"/>
                </a:solidFill>
                <a:latin typeface="Arial"/>
                <a:ea typeface="Microsoft YaHei"/>
              </a:rPr>
              <a:t>开始时乙每分钟比甲多跑多少米？甲加速后每分钟比原来多跑多少米？</a:t>
            </a:r>
          </a:p>
        </p:txBody>
      </p:sp>
      <p:sp>
        <p:nvSpPr>
          <p:cNvPr id="279" name="R279"/>
          <p:cNvSpPr/>
          <p:nvPr/>
        </p:nvSpPr>
        <p:spPr>
          <a:xfrm>
            <a:off x="683883" y="3507712"/>
            <a:ext cx="3482699" cy="1559742"/>
          </a:xfrm>
          <a:prstGeom prst="roundRect">
            <a:avLst>
              <a:gd name="adj" fmla="val 7328"/>
            </a:avLst>
          </a:prstGeom>
          <a:solidFill>
            <a:srgbClr val="f2f7fd"/>
          </a:solidFill>
        </p:spPr>
      </p:sp>
      <p:sp>
        <p:nvSpPr>
          <p:cNvPr id="280" name="T280"/>
          <p:cNvSpPr txBox="1"/>
          <p:nvPr/>
        </p:nvSpPr>
        <p:spPr>
          <a:xfrm>
            <a:off x="890596" y="3647275"/>
            <a:ext cx="1469915" cy="5181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000" b="1">
                <a:solidFill>
                  <a:srgbClr val="3b7dd8"/>
                </a:solidFill>
                <a:latin typeface="Arial"/>
                <a:ea typeface="Microsoft YaHei"/>
              </a:rPr>
              <a:t>400 米</a:t>
            </a:r>
          </a:p>
        </p:txBody>
      </p:sp>
      <p:sp>
        <p:nvSpPr>
          <p:cNvPr id="281" name="T281"/>
          <p:cNvSpPr txBox="1"/>
          <p:nvPr/>
        </p:nvSpPr>
        <p:spPr>
          <a:xfrm>
            <a:off x="890596" y="4220984"/>
            <a:ext cx="3777206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444444"/>
                </a:solidFill>
                <a:latin typeface="Arial"/>
                <a:ea typeface="Microsoft YaHei"/>
              </a:rPr>
              <a:t>跑道一圈 —— 追上 = 多跑一</a:t>
            </a:r>
          </a:p>
        </p:txBody>
      </p:sp>
      <p:sp>
        <p:nvSpPr>
          <p:cNvPr id="282" name="T282"/>
          <p:cNvSpPr txBox="1"/>
          <p:nvPr/>
        </p:nvSpPr>
        <p:spPr>
          <a:xfrm>
            <a:off x="890596" y="4559241"/>
            <a:ext cx="288646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444444"/>
                </a:solidFill>
                <a:latin typeface="Arial"/>
                <a:ea typeface="Microsoft YaHei"/>
              </a:rPr>
              <a:t>圈</a:t>
            </a:r>
          </a:p>
        </p:txBody>
      </p:sp>
      <p:sp>
        <p:nvSpPr>
          <p:cNvPr id="283" name="R283"/>
          <p:cNvSpPr/>
          <p:nvPr/>
        </p:nvSpPr>
        <p:spPr>
          <a:xfrm>
            <a:off x="4354503" y="3507712"/>
            <a:ext cx="3482846" cy="1559742"/>
          </a:xfrm>
          <a:prstGeom prst="roundRect">
            <a:avLst>
              <a:gd name="adj" fmla="val 7328"/>
            </a:avLst>
          </a:prstGeom>
          <a:solidFill>
            <a:srgbClr val="f2f7fd"/>
          </a:solidFill>
        </p:spPr>
      </p:sp>
      <p:sp>
        <p:nvSpPr>
          <p:cNvPr id="284" name="T284"/>
          <p:cNvSpPr txBox="1"/>
          <p:nvPr/>
        </p:nvSpPr>
        <p:spPr>
          <a:xfrm>
            <a:off x="4561216" y="3647275"/>
            <a:ext cx="1894240" cy="5181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000" b="1">
                <a:solidFill>
                  <a:srgbClr val="3b7dd8"/>
                </a:solidFill>
                <a:latin typeface="Arial"/>
                <a:ea typeface="Microsoft YaHei"/>
              </a:rPr>
              <a:t>15 → 18</a:t>
            </a:r>
          </a:p>
        </p:txBody>
      </p:sp>
      <p:sp>
        <p:nvSpPr>
          <p:cNvPr id="285" name="T285"/>
          <p:cNvSpPr txBox="1"/>
          <p:nvPr/>
        </p:nvSpPr>
        <p:spPr>
          <a:xfrm>
            <a:off x="4561216" y="4220984"/>
            <a:ext cx="375240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444444"/>
                </a:solidFill>
                <a:latin typeface="Arial"/>
                <a:ea typeface="Microsoft YaHei"/>
              </a:rPr>
              <a:t>第一次追上：把落后的距离追</a:t>
            </a:r>
          </a:p>
        </p:txBody>
      </p:sp>
      <p:sp>
        <p:nvSpPr>
          <p:cNvPr id="286" name="T286"/>
          <p:cNvSpPr txBox="1"/>
          <p:nvPr/>
        </p:nvSpPr>
        <p:spPr>
          <a:xfrm>
            <a:off x="4561216" y="4559241"/>
            <a:ext cx="288646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444444"/>
                </a:solidFill>
                <a:latin typeface="Arial"/>
                <a:ea typeface="Microsoft YaHei"/>
              </a:rPr>
              <a:t>平</a:t>
            </a:r>
          </a:p>
        </p:txBody>
      </p:sp>
      <p:sp>
        <p:nvSpPr>
          <p:cNvPr id="287" name="R287"/>
          <p:cNvSpPr/>
          <p:nvPr/>
        </p:nvSpPr>
        <p:spPr>
          <a:xfrm>
            <a:off x="8025270" y="3507712"/>
            <a:ext cx="3482846" cy="1559742"/>
          </a:xfrm>
          <a:prstGeom prst="roundRect">
            <a:avLst>
              <a:gd name="adj" fmla="val 7328"/>
            </a:avLst>
          </a:prstGeom>
          <a:solidFill>
            <a:srgbClr val="f2f7fd"/>
          </a:solidFill>
        </p:spPr>
      </p:sp>
      <p:sp>
        <p:nvSpPr>
          <p:cNvPr id="288" name="T288"/>
          <p:cNvSpPr txBox="1"/>
          <p:nvPr/>
        </p:nvSpPr>
        <p:spPr>
          <a:xfrm>
            <a:off x="8231982" y="3647275"/>
            <a:ext cx="1894240" cy="5181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000" b="1">
                <a:solidFill>
                  <a:srgbClr val="3b7dd8"/>
                </a:solidFill>
                <a:latin typeface="Arial"/>
                <a:ea typeface="Microsoft YaHei"/>
              </a:rPr>
              <a:t>18 → 23</a:t>
            </a:r>
          </a:p>
        </p:txBody>
      </p:sp>
      <p:sp>
        <p:nvSpPr>
          <p:cNvPr id="289" name="T289"/>
          <p:cNvSpPr txBox="1"/>
          <p:nvPr/>
        </p:nvSpPr>
        <p:spPr>
          <a:xfrm>
            <a:off x="8231982" y="4220984"/>
            <a:ext cx="3752399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444444"/>
                </a:solidFill>
                <a:latin typeface="Arial"/>
                <a:ea typeface="Microsoft YaHei"/>
              </a:rPr>
              <a:t>第二次追上：多跑了整整一圈</a:t>
            </a:r>
          </a:p>
        </p:txBody>
      </p:sp>
      <p:sp>
        <p:nvSpPr>
          <p:cNvPr id="290" name="R290"/>
          <p:cNvSpPr/>
          <p:nvPr/>
        </p:nvSpPr>
        <p:spPr>
          <a:xfrm>
            <a:off x="683883" y="5274167"/>
            <a:ext cx="5318155" cy="1071147"/>
          </a:xfrm>
          <a:prstGeom prst="roundRect">
            <a:avLst>
              <a:gd name="adj" fmla="val 7113"/>
            </a:avLst>
          </a:prstGeom>
          <a:solidFill>
            <a:srgbClr val="fff4e5"/>
          </a:solidFill>
        </p:spPr>
      </p:sp>
      <p:sp>
        <p:nvSpPr>
          <p:cNvPr id="291" name="L291"/>
          <p:cNvSpPr/>
          <p:nvPr/>
        </p:nvSpPr>
        <p:spPr>
          <a:xfrm>
            <a:off x="683883" y="5274167"/>
            <a:ext cx="9525" cy="1071147"/>
          </a:xfrm>
          <a:prstGeom prst="line">
            <a:avLst/>
          </a:prstGeom>
          <a:noFill/>
          <a:ln w="50800">
            <a:solidFill>
              <a:srgbClr val="e8952d"/>
            </a:solidFill>
          </a:ln>
        </p:spPr>
      </p:sp>
      <p:sp>
        <p:nvSpPr>
          <p:cNvPr id="292" name="T292"/>
          <p:cNvSpPr txBox="1"/>
          <p:nvPr/>
        </p:nvSpPr>
        <p:spPr>
          <a:xfrm>
            <a:off x="928180" y="5435352"/>
            <a:ext cx="588755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a65b00"/>
                </a:solidFill>
                <a:latin typeface="Arial"/>
                <a:ea typeface="Microsoft YaHei"/>
              </a:rPr>
              <a:t>问 1</a:t>
            </a:r>
          </a:p>
        </p:txBody>
      </p:sp>
      <p:sp>
        <p:nvSpPr>
          <p:cNvPr id="293" name="T293"/>
          <p:cNvSpPr txBox="1"/>
          <p:nvPr/>
        </p:nvSpPr>
        <p:spPr>
          <a:xfrm>
            <a:off x="928180" y="5839382"/>
            <a:ext cx="4690500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开始时，乙每分钟比甲多跑几米？</a:t>
            </a:r>
          </a:p>
        </p:txBody>
      </p:sp>
      <p:sp>
        <p:nvSpPr>
          <p:cNvPr id="294" name="R294"/>
          <p:cNvSpPr/>
          <p:nvPr/>
        </p:nvSpPr>
        <p:spPr>
          <a:xfrm>
            <a:off x="6189959" y="5274167"/>
            <a:ext cx="5318156" cy="1071147"/>
          </a:xfrm>
          <a:prstGeom prst="roundRect">
            <a:avLst>
              <a:gd name="adj" fmla="val 7113"/>
            </a:avLst>
          </a:prstGeom>
          <a:solidFill>
            <a:srgbClr val="fff4e5"/>
          </a:solidFill>
        </p:spPr>
      </p:sp>
      <p:sp>
        <p:nvSpPr>
          <p:cNvPr id="295" name="L295"/>
          <p:cNvSpPr/>
          <p:nvPr/>
        </p:nvSpPr>
        <p:spPr>
          <a:xfrm>
            <a:off x="6189959" y="5274167"/>
            <a:ext cx="9525" cy="1071147"/>
          </a:xfrm>
          <a:prstGeom prst="line">
            <a:avLst/>
          </a:prstGeom>
          <a:noFill/>
          <a:ln w="50800">
            <a:solidFill>
              <a:srgbClr val="e8952d"/>
            </a:solidFill>
          </a:ln>
        </p:spPr>
      </p:sp>
      <p:sp>
        <p:nvSpPr>
          <p:cNvPr id="296" name="T296"/>
          <p:cNvSpPr txBox="1"/>
          <p:nvPr/>
        </p:nvSpPr>
        <p:spPr>
          <a:xfrm>
            <a:off x="6434257" y="5435352"/>
            <a:ext cx="588755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a65b00"/>
                </a:solidFill>
                <a:latin typeface="Arial"/>
                <a:ea typeface="Microsoft YaHei"/>
              </a:rPr>
              <a:t>问 2</a:t>
            </a:r>
          </a:p>
        </p:txBody>
      </p:sp>
      <p:sp>
        <p:nvSpPr>
          <p:cNvPr id="297" name="T297"/>
          <p:cNvSpPr txBox="1"/>
          <p:nvPr/>
        </p:nvSpPr>
        <p:spPr>
          <a:xfrm>
            <a:off x="6434257" y="5839382"/>
            <a:ext cx="5003201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>
                <a:solidFill>
                  <a:srgbClr val="333333"/>
                </a:solidFill>
                <a:latin typeface="Arial"/>
                <a:ea typeface="Microsoft YaHei"/>
              </a:rPr>
              <a:t>甲加速后，每分钟比原来多跑几米？</a:t>
            </a:r>
          </a:p>
        </p:txBody>
      </p:sp>
      <p:sp>
        <p:nvSpPr>
          <p:cNvPr id="298" name="T298"/>
          <p:cNvSpPr txBox="1"/>
          <p:nvPr/>
        </p:nvSpPr>
        <p:spPr>
          <a:xfrm>
            <a:off x="609600" y="6472428"/>
            <a:ext cx="1756981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第10题</a:t>
            </a:r>
          </a:p>
        </p:txBody>
      </p:sp>
      <p:sp>
        <p:nvSpPr>
          <p:cNvPr id="299" name="T299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0" name="R300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301" name="T301"/>
          <p:cNvSpPr txBox="1"/>
          <p:nvPr/>
        </p:nvSpPr>
        <p:spPr>
          <a:xfrm>
            <a:off x="609600" y="350520"/>
            <a:ext cx="1876996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 b="1">
                <a:solidFill>
                  <a:srgbClr val="3b7dd8"/>
                </a:solidFill>
                <a:latin typeface="Arial"/>
                <a:ea typeface="Microsoft YaHei"/>
              </a:rPr>
              <a:t>第 10 题 · 理解</a:t>
            </a:r>
          </a:p>
        </p:txBody>
      </p:sp>
      <p:sp>
        <p:nvSpPr>
          <p:cNvPr id="302" name="T302"/>
          <p:cNvSpPr txBox="1"/>
          <p:nvPr/>
        </p:nvSpPr>
        <p:spPr>
          <a:xfrm>
            <a:off x="609600" y="637032"/>
            <a:ext cx="7168896" cy="5440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3150" b="1">
                <a:solidFill>
                  <a:srgbClr val="1a1a1a"/>
                </a:solidFill>
                <a:latin typeface="Arial"/>
                <a:ea typeface="Microsoft YaHei"/>
              </a:rPr>
              <a:t>把时间轴画出来，故事就清楚了</a:t>
            </a:r>
          </a:p>
        </p:txBody>
      </p:sp>
      <p:sp>
        <p:nvSpPr>
          <p:cNvPr id="303" name="R303"/>
          <p:cNvSpPr/>
          <p:nvPr/>
        </p:nvSpPr>
        <p:spPr>
          <a:xfrm>
            <a:off x="609600" y="1280070"/>
            <a:ext cx="685800" cy="38100"/>
          </a:xfrm>
          <a:prstGeom prst="rect">
            <a:avLst/>
          </a:prstGeom>
          <a:solidFill>
            <a:srgbClr val="3b7dd8"/>
          </a:solidFill>
        </p:spPr>
      </p:sp>
      <p:sp>
        <p:nvSpPr>
          <p:cNvPr id="304" name="R304"/>
          <p:cNvSpPr/>
          <p:nvPr/>
        </p:nvSpPr>
        <p:spPr>
          <a:xfrm>
            <a:off x="1181100" y="2955577"/>
            <a:ext cx="9829800" cy="76200"/>
          </a:xfrm>
          <a:prstGeom prst="roundRect">
            <a:avLst>
              <a:gd name="adj" fmla="val 50000"/>
            </a:avLst>
          </a:prstGeom>
          <a:solidFill>
            <a:srgbClr val="b9c9db"/>
          </a:solidFill>
        </p:spPr>
      </p:sp>
      <p:sp>
        <p:nvSpPr>
          <p:cNvPr id="305" name="R305"/>
          <p:cNvSpPr/>
          <p:nvPr/>
        </p:nvSpPr>
        <p:spPr>
          <a:xfrm>
            <a:off x="1181100" y="2765077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e8552d"/>
          </a:solidFill>
        </p:spPr>
      </p:sp>
      <p:sp>
        <p:nvSpPr>
          <p:cNvPr id="306" name="T306"/>
          <p:cNvSpPr txBox="1"/>
          <p:nvPr/>
        </p:nvSpPr>
        <p:spPr>
          <a:xfrm>
            <a:off x="1337071" y="2823561"/>
            <a:ext cx="185928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0</a:t>
            </a:r>
          </a:p>
        </p:txBody>
      </p:sp>
      <p:sp>
        <p:nvSpPr>
          <p:cNvPr id="307" name="R307"/>
          <p:cNvSpPr/>
          <p:nvPr/>
        </p:nvSpPr>
        <p:spPr>
          <a:xfrm>
            <a:off x="5867400" y="2765077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e8952d"/>
          </a:solidFill>
        </p:spPr>
      </p:sp>
      <p:sp>
        <p:nvSpPr>
          <p:cNvPr id="308" name="T308"/>
          <p:cNvSpPr txBox="1"/>
          <p:nvPr/>
        </p:nvSpPr>
        <p:spPr>
          <a:xfrm>
            <a:off x="5950743" y="2823561"/>
            <a:ext cx="371856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15</a:t>
            </a:r>
          </a:p>
        </p:txBody>
      </p:sp>
      <p:sp>
        <p:nvSpPr>
          <p:cNvPr id="309" name="R309"/>
          <p:cNvSpPr/>
          <p:nvPr/>
        </p:nvSpPr>
        <p:spPr>
          <a:xfrm>
            <a:off x="7403455" y="2765077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3b7dd8"/>
          </a:solidFill>
        </p:spPr>
      </p:sp>
      <p:sp>
        <p:nvSpPr>
          <p:cNvPr id="310" name="T310"/>
          <p:cNvSpPr txBox="1"/>
          <p:nvPr/>
        </p:nvSpPr>
        <p:spPr>
          <a:xfrm>
            <a:off x="7486798" y="2823561"/>
            <a:ext cx="371856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18</a:t>
            </a:r>
          </a:p>
        </p:txBody>
      </p:sp>
      <p:sp>
        <p:nvSpPr>
          <p:cNvPr id="311" name="R311"/>
          <p:cNvSpPr/>
          <p:nvPr/>
        </p:nvSpPr>
        <p:spPr>
          <a:xfrm>
            <a:off x="9598074" y="2765077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2e7d32"/>
          </a:solidFill>
        </p:spPr>
      </p:sp>
      <p:sp>
        <p:nvSpPr>
          <p:cNvPr id="312" name="T312"/>
          <p:cNvSpPr txBox="1"/>
          <p:nvPr/>
        </p:nvSpPr>
        <p:spPr>
          <a:xfrm>
            <a:off x="9681418" y="2823561"/>
            <a:ext cx="371856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ffffff"/>
                </a:solidFill>
                <a:latin typeface="Arial"/>
                <a:ea typeface="Microsoft YaHei"/>
              </a:rPr>
              <a:t>23</a:t>
            </a:r>
          </a:p>
        </p:txBody>
      </p:sp>
      <p:sp>
        <p:nvSpPr>
          <p:cNvPr id="313" name="T313"/>
          <p:cNvSpPr txBox="1"/>
          <p:nvPr/>
        </p:nvSpPr>
        <p:spPr>
          <a:xfrm>
            <a:off x="853439" y="2190148"/>
            <a:ext cx="596836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0 分</a:t>
            </a:r>
          </a:p>
        </p:txBody>
      </p:sp>
      <p:sp>
        <p:nvSpPr>
          <p:cNvPr id="314" name="T314"/>
          <p:cNvSpPr txBox="1"/>
          <p:nvPr/>
        </p:nvSpPr>
        <p:spPr>
          <a:xfrm>
            <a:off x="5414450" y="2190148"/>
            <a:ext cx="782574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15 分</a:t>
            </a:r>
          </a:p>
        </p:txBody>
      </p:sp>
      <p:sp>
        <p:nvSpPr>
          <p:cNvPr id="315" name="T315"/>
          <p:cNvSpPr txBox="1"/>
          <p:nvPr/>
        </p:nvSpPr>
        <p:spPr>
          <a:xfrm>
            <a:off x="6889105" y="2190148"/>
            <a:ext cx="782574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18 分</a:t>
            </a:r>
          </a:p>
        </p:txBody>
      </p:sp>
      <p:sp>
        <p:nvSpPr>
          <p:cNvPr id="316" name="T316"/>
          <p:cNvSpPr txBox="1"/>
          <p:nvPr/>
        </p:nvSpPr>
        <p:spPr>
          <a:xfrm>
            <a:off x="9083724" y="2190148"/>
            <a:ext cx="782574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333333"/>
                </a:solidFill>
                <a:latin typeface="Arial"/>
                <a:ea typeface="Microsoft YaHei"/>
              </a:rPr>
              <a:t>23 分</a:t>
            </a:r>
          </a:p>
        </p:txBody>
      </p:sp>
      <p:sp>
        <p:nvSpPr>
          <p:cNvPr id="317" name="T317"/>
          <p:cNvSpPr txBox="1"/>
          <p:nvPr/>
        </p:nvSpPr>
        <p:spPr>
          <a:xfrm>
            <a:off x="853439" y="2582197"/>
            <a:ext cx="975360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>
                <a:solidFill>
                  <a:srgbClr val="333333"/>
                </a:solidFill>
                <a:latin typeface="Arial"/>
                <a:ea typeface="Microsoft YaHei"/>
              </a:rPr>
              <a:t>同时起跑</a:t>
            </a:r>
          </a:p>
        </p:txBody>
      </p:sp>
      <p:sp>
        <p:nvSpPr>
          <p:cNvPr id="318" name="T318"/>
          <p:cNvSpPr txBox="1"/>
          <p:nvPr/>
        </p:nvSpPr>
        <p:spPr>
          <a:xfrm>
            <a:off x="5414450" y="2582197"/>
            <a:ext cx="731520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>
                <a:solidFill>
                  <a:srgbClr val="333333"/>
                </a:solidFill>
                <a:latin typeface="Arial"/>
                <a:ea typeface="Microsoft YaHei"/>
              </a:rPr>
              <a:t>甲加速</a:t>
            </a:r>
          </a:p>
        </p:txBody>
      </p:sp>
      <p:sp>
        <p:nvSpPr>
          <p:cNvPr id="319" name="T319"/>
          <p:cNvSpPr txBox="1"/>
          <p:nvPr/>
        </p:nvSpPr>
        <p:spPr>
          <a:xfrm>
            <a:off x="6889105" y="2582197"/>
            <a:ext cx="1219200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>
                <a:solidFill>
                  <a:srgbClr val="333333"/>
                </a:solidFill>
                <a:latin typeface="Arial"/>
                <a:ea typeface="Microsoft YaHei"/>
              </a:rPr>
              <a:t>第一次追上</a:t>
            </a:r>
          </a:p>
        </p:txBody>
      </p:sp>
      <p:sp>
        <p:nvSpPr>
          <p:cNvPr id="320" name="T320"/>
          <p:cNvSpPr txBox="1"/>
          <p:nvPr/>
        </p:nvSpPr>
        <p:spPr>
          <a:xfrm>
            <a:off x="9083724" y="2582197"/>
            <a:ext cx="1219200" cy="2590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500">
                <a:solidFill>
                  <a:srgbClr val="333333"/>
                </a:solidFill>
                <a:latin typeface="Arial"/>
                <a:ea typeface="Microsoft YaHei"/>
              </a:rPr>
              <a:t>第二次追上</a:t>
            </a:r>
          </a:p>
        </p:txBody>
      </p:sp>
      <p:sp>
        <p:nvSpPr>
          <p:cNvPr id="321" name="T321"/>
          <p:cNvSpPr txBox="1"/>
          <p:nvPr/>
        </p:nvSpPr>
        <p:spPr>
          <a:xfrm>
            <a:off x="1001166" y="3289714"/>
            <a:ext cx="804672" cy="2849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650">
                <a:solidFill>
                  <a:srgbClr val="e8552d"/>
                </a:solidFill>
                <a:latin typeface="Arial"/>
                <a:ea typeface="Microsoft YaHei"/>
              </a:rPr>
              <a:t>乙在前</a:t>
            </a:r>
          </a:p>
        </p:txBody>
      </p:sp>
      <p:sp>
        <p:nvSpPr>
          <p:cNvPr id="322" name="T322"/>
          <p:cNvSpPr txBox="1"/>
          <p:nvPr/>
        </p:nvSpPr>
        <p:spPr>
          <a:xfrm>
            <a:off x="5500092" y="3289714"/>
            <a:ext cx="1341120" cy="2849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650">
                <a:solidFill>
                  <a:srgbClr val="e8952d"/>
                </a:solidFill>
                <a:latin typeface="Arial"/>
                <a:ea typeface="Microsoft YaHei"/>
              </a:rPr>
              <a:t>甲加速追赶</a:t>
            </a:r>
          </a:p>
        </p:txBody>
      </p:sp>
      <p:sp>
        <p:nvSpPr>
          <p:cNvPr id="323" name="T323"/>
          <p:cNvSpPr txBox="1"/>
          <p:nvPr/>
        </p:nvSpPr>
        <p:spPr>
          <a:xfrm>
            <a:off x="7584876" y="3289714"/>
            <a:ext cx="1341120" cy="2849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650">
                <a:solidFill>
                  <a:srgbClr val="3b7dd8"/>
                </a:solidFill>
                <a:latin typeface="Arial"/>
                <a:ea typeface="Microsoft YaHei"/>
              </a:rPr>
              <a:t>追平并超过</a:t>
            </a:r>
          </a:p>
        </p:txBody>
      </p:sp>
      <p:sp>
        <p:nvSpPr>
          <p:cNvPr id="324" name="T324"/>
          <p:cNvSpPr txBox="1"/>
          <p:nvPr/>
        </p:nvSpPr>
        <p:spPr>
          <a:xfrm>
            <a:off x="9559974" y="3289714"/>
            <a:ext cx="1072896" cy="2849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650">
                <a:solidFill>
                  <a:srgbClr val="2e7d32"/>
                </a:solidFill>
                <a:latin typeface="Arial"/>
                <a:ea typeface="Microsoft YaHei"/>
              </a:rPr>
              <a:t>多跑一圈</a:t>
            </a:r>
          </a:p>
        </p:txBody>
      </p:sp>
      <p:sp>
        <p:nvSpPr>
          <p:cNvPr id="325" name="T325"/>
          <p:cNvSpPr txBox="1"/>
          <p:nvPr/>
        </p:nvSpPr>
        <p:spPr>
          <a:xfrm>
            <a:off x="1001166" y="3604039"/>
            <a:ext cx="1609344" cy="2849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650">
                <a:solidFill>
                  <a:srgbClr val="e8552d"/>
                </a:solidFill>
                <a:latin typeface="Arial"/>
                <a:ea typeface="Microsoft YaHei"/>
              </a:rPr>
              <a:t>距离越拉越大</a:t>
            </a:r>
          </a:p>
        </p:txBody>
      </p:sp>
      <p:sp>
        <p:nvSpPr>
          <p:cNvPr id="326" name="R326"/>
          <p:cNvSpPr/>
          <p:nvPr/>
        </p:nvSpPr>
        <p:spPr>
          <a:xfrm>
            <a:off x="609600" y="4384327"/>
            <a:ext cx="3530500" cy="1502866"/>
          </a:xfrm>
          <a:prstGeom prst="roundRect">
            <a:avLst>
              <a:gd name="adj" fmla="val 7605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327" name="T327"/>
          <p:cNvSpPr txBox="1"/>
          <p:nvPr/>
        </p:nvSpPr>
        <p:spPr>
          <a:xfrm>
            <a:off x="828675" y="4561873"/>
            <a:ext cx="1473136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e8552d"/>
                </a:solidFill>
                <a:latin typeface="Arial"/>
                <a:ea typeface="Microsoft YaHei"/>
              </a:rPr>
              <a:t>0 → 15 分</a:t>
            </a:r>
          </a:p>
        </p:txBody>
      </p:sp>
      <p:sp>
        <p:nvSpPr>
          <p:cNvPr id="328" name="T328"/>
          <p:cNvSpPr txBox="1"/>
          <p:nvPr/>
        </p:nvSpPr>
        <p:spPr>
          <a:xfrm>
            <a:off x="828675" y="4987831"/>
            <a:ext cx="3803904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444444"/>
                </a:solidFill>
                <a:latin typeface="Arial"/>
                <a:ea typeface="Microsoft YaHei"/>
              </a:rPr>
              <a:t>乙快甲慢，甲一直被拉开，落</a:t>
            </a:r>
          </a:p>
        </p:txBody>
      </p:sp>
      <p:sp>
        <p:nvSpPr>
          <p:cNvPr id="329" name="T329"/>
          <p:cNvSpPr txBox="1"/>
          <p:nvPr/>
        </p:nvSpPr>
        <p:spPr>
          <a:xfrm>
            <a:off x="828675" y="5353502"/>
            <a:ext cx="1463040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444444"/>
                </a:solidFill>
                <a:latin typeface="Arial"/>
                <a:ea typeface="Microsoft YaHei"/>
              </a:rPr>
              <a:t>后越来越多</a:t>
            </a:r>
          </a:p>
        </p:txBody>
      </p:sp>
      <p:sp>
        <p:nvSpPr>
          <p:cNvPr id="330" name="R330"/>
          <p:cNvSpPr/>
          <p:nvPr/>
        </p:nvSpPr>
        <p:spPr>
          <a:xfrm>
            <a:off x="4330600" y="4384327"/>
            <a:ext cx="3530649" cy="1502866"/>
          </a:xfrm>
          <a:prstGeom prst="roundRect">
            <a:avLst>
              <a:gd name="adj" fmla="val 7605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331" name="T331"/>
          <p:cNvSpPr txBox="1"/>
          <p:nvPr/>
        </p:nvSpPr>
        <p:spPr>
          <a:xfrm>
            <a:off x="4549675" y="4561873"/>
            <a:ext cx="1659064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3b7dd8"/>
                </a:solidFill>
                <a:latin typeface="Arial"/>
                <a:ea typeface="Microsoft YaHei"/>
              </a:rPr>
              <a:t>15 → 18 分</a:t>
            </a:r>
          </a:p>
        </p:txBody>
      </p:sp>
      <p:sp>
        <p:nvSpPr>
          <p:cNvPr id="332" name="T332"/>
          <p:cNvSpPr txBox="1"/>
          <p:nvPr/>
        </p:nvSpPr>
        <p:spPr>
          <a:xfrm>
            <a:off x="4549675" y="4987831"/>
            <a:ext cx="3769614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444444"/>
                </a:solidFill>
                <a:latin typeface="Arial"/>
                <a:ea typeface="Microsoft YaHei"/>
              </a:rPr>
              <a:t>甲加速，3 分钟内把之前落后</a:t>
            </a:r>
          </a:p>
        </p:txBody>
      </p:sp>
      <p:sp>
        <p:nvSpPr>
          <p:cNvPr id="333" name="T333"/>
          <p:cNvSpPr txBox="1"/>
          <p:nvPr/>
        </p:nvSpPr>
        <p:spPr>
          <a:xfrm>
            <a:off x="4549675" y="5353502"/>
            <a:ext cx="2048256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444444"/>
                </a:solidFill>
                <a:latin typeface="Arial"/>
                <a:ea typeface="Microsoft YaHei"/>
              </a:rPr>
              <a:t>的距离全部追回</a:t>
            </a:r>
          </a:p>
        </p:txBody>
      </p:sp>
      <p:sp>
        <p:nvSpPr>
          <p:cNvPr id="334" name="R334"/>
          <p:cNvSpPr/>
          <p:nvPr/>
        </p:nvSpPr>
        <p:spPr>
          <a:xfrm>
            <a:off x="8051750" y="4384327"/>
            <a:ext cx="3530649" cy="1502866"/>
          </a:xfrm>
          <a:prstGeom prst="roundRect">
            <a:avLst>
              <a:gd name="adj" fmla="val 7605"/>
            </a:avLst>
          </a:prstGeom>
          <a:solidFill>
            <a:srgbClr val="ffffff"/>
          </a:solidFill>
          <a:ln w="12700">
            <a:solidFill>
              <a:srgbClr val="e0dcd4"/>
            </a:solidFill>
          </a:ln>
        </p:spPr>
      </p:sp>
      <p:sp>
        <p:nvSpPr>
          <p:cNvPr id="335" name="T335"/>
          <p:cNvSpPr txBox="1"/>
          <p:nvPr/>
        </p:nvSpPr>
        <p:spPr>
          <a:xfrm>
            <a:off x="8270825" y="4561873"/>
            <a:ext cx="1659064" cy="33680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950" b="1">
                <a:solidFill>
                  <a:srgbClr val="2e7d32"/>
                </a:solidFill>
                <a:latin typeface="Arial"/>
                <a:ea typeface="Microsoft YaHei"/>
              </a:rPr>
              <a:t>18 → 23 分</a:t>
            </a:r>
          </a:p>
        </p:txBody>
      </p:sp>
      <p:sp>
        <p:nvSpPr>
          <p:cNvPr id="336" name="T336"/>
          <p:cNvSpPr txBox="1"/>
          <p:nvPr/>
        </p:nvSpPr>
        <p:spPr>
          <a:xfrm>
            <a:off x="8270825" y="4987831"/>
            <a:ext cx="3769614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444444"/>
                </a:solidFill>
                <a:latin typeface="Arial"/>
                <a:ea typeface="Microsoft YaHei"/>
              </a:rPr>
              <a:t>甲超过乙，5 分钟内比他多跑</a:t>
            </a:r>
          </a:p>
        </p:txBody>
      </p:sp>
      <p:sp>
        <p:nvSpPr>
          <p:cNvPr id="337" name="T337"/>
          <p:cNvSpPr txBox="1"/>
          <p:nvPr/>
        </p:nvSpPr>
        <p:spPr>
          <a:xfrm>
            <a:off x="8270825" y="5353502"/>
            <a:ext cx="2942272" cy="3108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800">
                <a:solidFill>
                  <a:srgbClr val="444444"/>
                </a:solidFill>
                <a:latin typeface="Arial"/>
                <a:ea typeface="Microsoft YaHei"/>
              </a:rPr>
              <a:t>了整整一圈（400 米）</a:t>
            </a:r>
          </a:p>
        </p:txBody>
      </p:sp>
      <p:sp>
        <p:nvSpPr>
          <p:cNvPr id="338" name="T338"/>
          <p:cNvSpPr txBox="1"/>
          <p:nvPr/>
        </p:nvSpPr>
        <p:spPr>
          <a:xfrm>
            <a:off x="609600" y="6472428"/>
            <a:ext cx="1756981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行程问题 · 第10题</a:t>
            </a:r>
          </a:p>
        </p:txBody>
      </p:sp>
      <p:sp>
        <p:nvSpPr>
          <p:cNvPr id="339" name="T339"/>
          <p:cNvSpPr txBox="1"/>
          <p:nvPr/>
        </p:nvSpPr>
        <p:spPr>
          <a:xfrm>
            <a:off x="11381184" y="6472428"/>
            <a:ext cx="257556" cy="2331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 sz="1350">
                <a:solidFill>
                  <a:srgbClr val="9aa1ab"/>
                </a:solidFill>
                <a:latin typeface="Arial"/>
                <a:ea typeface="Microsoft YaHei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